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7" r:id="rId2"/>
    <p:sldId id="28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9"/>
    <p:restoredTop sz="93059"/>
  </p:normalViewPr>
  <p:slideViewPr>
    <p:cSldViewPr snapToGrid="0" snapToObjects="1">
      <p:cViewPr varScale="1">
        <p:scale>
          <a:sx n="64" d="100"/>
          <a:sy n="64" d="100"/>
        </p:scale>
        <p:origin x="7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380CE8-B168-4BF3-95EA-141955F135B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137D12-9353-428D-86A5-F268CCC868E8}">
      <dgm:prSet phldrT="[Text]"/>
      <dgm:spPr>
        <a:solidFill>
          <a:srgbClr val="FF0000"/>
        </a:solidFill>
        <a:scene3d>
          <a:camera prst="orthographicFront"/>
          <a:lightRig rig="threePt" dir="t"/>
        </a:scene3d>
        <a:sp3d>
          <a:bevelT w="114300" prst="artDeco"/>
        </a:sp3d>
      </dgm:spPr>
      <dgm:t>
        <a:bodyPr/>
        <a:lstStyle/>
        <a:p>
          <a:r>
            <a:rPr lang="en-US" dirty="0" smtClean="0"/>
            <a:t>Vendor</a:t>
          </a:r>
          <a:endParaRPr lang="en-US" dirty="0"/>
        </a:p>
      </dgm:t>
    </dgm:pt>
    <dgm:pt modelId="{D91ECE55-88C8-40D0-9B51-965D8EACE290}" type="parTrans" cxnId="{0319ED20-C73F-4EAF-9676-51976A4FE5D1}">
      <dgm:prSet/>
      <dgm:spPr/>
      <dgm:t>
        <a:bodyPr/>
        <a:lstStyle/>
        <a:p>
          <a:endParaRPr lang="en-US"/>
        </a:p>
      </dgm:t>
    </dgm:pt>
    <dgm:pt modelId="{5B8FAE6E-0486-4819-8D57-129594F25955}" type="sibTrans" cxnId="{0319ED20-C73F-4EAF-9676-51976A4FE5D1}">
      <dgm:prSet/>
      <dgm:spPr/>
      <dgm:t>
        <a:bodyPr/>
        <a:lstStyle/>
        <a:p>
          <a:endParaRPr lang="en-US"/>
        </a:p>
      </dgm:t>
    </dgm:pt>
    <dgm:pt modelId="{FE85BEE9-02BD-421E-9954-8CE3E33A356D}">
      <dgm:prSet phldrT="[Text]"/>
      <dgm:spPr/>
      <dgm:t>
        <a:bodyPr/>
        <a:lstStyle/>
        <a:p>
          <a:r>
            <a:rPr lang="en-US" dirty="0" smtClean="0"/>
            <a:t>Marketing &amp; Syndication (</a:t>
          </a:r>
          <a:r>
            <a:rPr lang="en-US" dirty="0" err="1" smtClean="0"/>
            <a:t>Listhub</a:t>
          </a:r>
          <a:r>
            <a:rPr lang="en-US" dirty="0" smtClean="0"/>
            <a:t>,  Point2 Agent, </a:t>
          </a:r>
          <a:r>
            <a:rPr lang="en-US" dirty="0" err="1" smtClean="0"/>
            <a:t>Postlets</a:t>
          </a:r>
          <a:r>
            <a:rPr lang="en-US" dirty="0" smtClean="0"/>
            <a:t>)</a:t>
          </a:r>
          <a:endParaRPr lang="en-US" dirty="0"/>
        </a:p>
      </dgm:t>
    </dgm:pt>
    <dgm:pt modelId="{16CA933C-302D-4FD2-8ABC-73AEAD10DDB9}" type="parTrans" cxnId="{AA83C28F-9541-42CA-B0FF-CDA96081952E}">
      <dgm:prSet/>
      <dgm:spPr/>
      <dgm:t>
        <a:bodyPr/>
        <a:lstStyle/>
        <a:p>
          <a:endParaRPr lang="en-US"/>
        </a:p>
      </dgm:t>
    </dgm:pt>
    <dgm:pt modelId="{A9C17AFD-8F66-4520-8DF0-3925557C5DCB}" type="sibTrans" cxnId="{AA83C28F-9541-42CA-B0FF-CDA96081952E}">
      <dgm:prSet/>
      <dgm:spPr/>
      <dgm:t>
        <a:bodyPr/>
        <a:lstStyle/>
        <a:p>
          <a:endParaRPr lang="en-US"/>
        </a:p>
      </dgm:t>
    </dgm:pt>
    <dgm:pt modelId="{DE3DD1F1-D13B-434D-9117-5A18490C1828}">
      <dgm:prSet phldrT="[Text]"/>
      <dgm:spPr>
        <a:solidFill>
          <a:srgbClr val="00B050"/>
        </a:solidFill>
        <a:scene3d>
          <a:camera prst="orthographicFront"/>
          <a:lightRig rig="threePt" dir="t"/>
        </a:scene3d>
        <a:sp3d>
          <a:bevelT w="114300" prst="artDeco"/>
        </a:sp3d>
      </dgm:spPr>
      <dgm:t>
        <a:bodyPr/>
        <a:lstStyle/>
        <a:p>
          <a:r>
            <a:rPr lang="en-US" dirty="0" smtClean="0"/>
            <a:t>MLS</a:t>
          </a:r>
          <a:endParaRPr lang="en-US" dirty="0"/>
        </a:p>
      </dgm:t>
    </dgm:pt>
    <dgm:pt modelId="{9AFCA2D0-1699-49D0-8A7F-D84A3DCEC299}" type="parTrans" cxnId="{B8C17B52-CFCE-4A8D-A654-8B1C91369286}">
      <dgm:prSet/>
      <dgm:spPr/>
      <dgm:t>
        <a:bodyPr/>
        <a:lstStyle/>
        <a:p>
          <a:endParaRPr lang="en-US"/>
        </a:p>
      </dgm:t>
    </dgm:pt>
    <dgm:pt modelId="{8AC36283-F0C0-4DF6-97FA-FF87318A3623}" type="sibTrans" cxnId="{B8C17B52-CFCE-4A8D-A654-8B1C91369286}">
      <dgm:prSet/>
      <dgm:spPr/>
      <dgm:t>
        <a:bodyPr/>
        <a:lstStyle/>
        <a:p>
          <a:endParaRPr lang="en-US"/>
        </a:p>
      </dgm:t>
    </dgm:pt>
    <dgm:pt modelId="{22C121F2-6D2E-4E36-B7B6-CEFB89E24FEA}">
      <dgm:prSet phldrT="[Text]"/>
      <dgm:spPr/>
      <dgm:t>
        <a:bodyPr/>
        <a:lstStyle/>
        <a:p>
          <a:r>
            <a:rPr lang="en-US" dirty="0" smtClean="0"/>
            <a:t>Web Site (Point2 Agent and z57)</a:t>
          </a:r>
          <a:endParaRPr lang="en-US" dirty="0"/>
        </a:p>
      </dgm:t>
    </dgm:pt>
    <dgm:pt modelId="{5B54C157-6AC6-4CFC-9F23-ED50C6DC6A2C}" type="parTrans" cxnId="{15386654-A1C0-4249-A26B-4DD256CD2A96}">
      <dgm:prSet/>
      <dgm:spPr/>
      <dgm:t>
        <a:bodyPr/>
        <a:lstStyle/>
        <a:p>
          <a:endParaRPr lang="en-US"/>
        </a:p>
      </dgm:t>
    </dgm:pt>
    <dgm:pt modelId="{126093BB-7EC9-4FBB-8A79-2E50DAF56AF7}" type="sibTrans" cxnId="{15386654-A1C0-4249-A26B-4DD256CD2A96}">
      <dgm:prSet/>
      <dgm:spPr/>
      <dgm:t>
        <a:bodyPr/>
        <a:lstStyle/>
        <a:p>
          <a:endParaRPr lang="en-US"/>
        </a:p>
      </dgm:t>
    </dgm:pt>
    <dgm:pt modelId="{C629FE63-4652-4E51-8137-036B4A155A4B}">
      <dgm:prSet phldrT="[Text]"/>
      <dgm:spPr/>
      <dgm:t>
        <a:bodyPr/>
        <a:lstStyle/>
        <a:p>
          <a:r>
            <a:rPr lang="en-US" dirty="0" smtClean="0"/>
            <a:t>Homes Magazines</a:t>
          </a:r>
          <a:endParaRPr lang="en-US" dirty="0"/>
        </a:p>
      </dgm:t>
    </dgm:pt>
    <dgm:pt modelId="{555C89D1-AC61-4CBA-BE82-25AAC0E1A26C}" type="parTrans" cxnId="{DB4F82B7-34FC-4902-9E4A-FF3D20A160D6}">
      <dgm:prSet/>
      <dgm:spPr/>
      <dgm:t>
        <a:bodyPr/>
        <a:lstStyle/>
        <a:p>
          <a:endParaRPr lang="en-US"/>
        </a:p>
      </dgm:t>
    </dgm:pt>
    <dgm:pt modelId="{98CB5893-48D2-4849-A1EC-EE70BFFA84BD}" type="sibTrans" cxnId="{DB4F82B7-34FC-4902-9E4A-FF3D20A160D6}">
      <dgm:prSet/>
      <dgm:spPr/>
      <dgm:t>
        <a:bodyPr/>
        <a:lstStyle/>
        <a:p>
          <a:endParaRPr lang="en-US"/>
        </a:p>
      </dgm:t>
    </dgm:pt>
    <dgm:pt modelId="{F21CAE0D-FC00-49B8-9CC1-135428FD0848}">
      <dgm:prSet phldrT="[Text]"/>
      <dgm:spPr>
        <a:solidFill>
          <a:srgbClr val="FFC000"/>
        </a:solidFill>
        <a:scene3d>
          <a:camera prst="orthographicFront"/>
          <a:lightRig rig="threePt" dir="t"/>
        </a:scene3d>
        <a:sp3d>
          <a:bevelT w="114300" prst="artDeco"/>
        </a:sp3d>
      </dgm:spPr>
      <dgm:t>
        <a:bodyPr/>
        <a:lstStyle/>
        <a:p>
          <a:r>
            <a:rPr lang="en-US" dirty="0" smtClean="0"/>
            <a:t>Franchise</a:t>
          </a:r>
          <a:endParaRPr lang="en-US" dirty="0"/>
        </a:p>
      </dgm:t>
    </dgm:pt>
    <dgm:pt modelId="{73D6CF15-734E-4AA5-8499-DED37C4BEA1C}" type="parTrans" cxnId="{FA1D598B-FAB5-48D1-A75C-D69FBAD9FBAC}">
      <dgm:prSet/>
      <dgm:spPr/>
      <dgm:t>
        <a:bodyPr/>
        <a:lstStyle/>
        <a:p>
          <a:endParaRPr lang="en-US"/>
        </a:p>
      </dgm:t>
    </dgm:pt>
    <dgm:pt modelId="{6D8274FC-3763-4139-B1A3-4F00DA8AA5C0}" type="sibTrans" cxnId="{FA1D598B-FAB5-48D1-A75C-D69FBAD9FBAC}">
      <dgm:prSet/>
      <dgm:spPr/>
      <dgm:t>
        <a:bodyPr/>
        <a:lstStyle/>
        <a:p>
          <a:endParaRPr lang="en-US"/>
        </a:p>
      </dgm:t>
    </dgm:pt>
    <dgm:pt modelId="{6DBD7CF8-FC90-40CD-9FB6-029BBA7E3517}">
      <dgm:prSet phldrT="[Text]"/>
      <dgm:spPr>
        <a:solidFill>
          <a:schemeClr val="tx2">
            <a:lumMod val="50000"/>
          </a:schemeClr>
        </a:solidFill>
        <a:scene3d>
          <a:camera prst="orthographicFront"/>
          <a:lightRig rig="threePt" dir="t"/>
        </a:scene3d>
        <a:sp3d>
          <a:bevelT w="114300" prst="artDeco"/>
        </a:sp3d>
      </dgm:spPr>
      <dgm:t>
        <a:bodyPr/>
        <a:lstStyle/>
        <a:p>
          <a:r>
            <a:rPr lang="en-US" dirty="0" smtClean="0"/>
            <a:t>Broker</a:t>
          </a:r>
          <a:endParaRPr lang="en-US" dirty="0"/>
        </a:p>
      </dgm:t>
    </dgm:pt>
    <dgm:pt modelId="{D239E75B-2FC2-45E9-ACE3-D563D40D8043}" type="parTrans" cxnId="{91543C90-9D8C-447F-B9C9-EF4D95131E74}">
      <dgm:prSet/>
      <dgm:spPr/>
      <dgm:t>
        <a:bodyPr/>
        <a:lstStyle/>
        <a:p>
          <a:endParaRPr lang="en-US"/>
        </a:p>
      </dgm:t>
    </dgm:pt>
    <dgm:pt modelId="{80637F1D-D6C9-419A-A894-FA3FBCB3E175}" type="sibTrans" cxnId="{91543C90-9D8C-447F-B9C9-EF4D95131E74}">
      <dgm:prSet/>
      <dgm:spPr/>
      <dgm:t>
        <a:bodyPr/>
        <a:lstStyle/>
        <a:p>
          <a:endParaRPr lang="en-US"/>
        </a:p>
      </dgm:t>
    </dgm:pt>
    <dgm:pt modelId="{7A813BED-1551-49B5-A488-F8629882538C}">
      <dgm:prSet phldrT="[Text]"/>
      <dgm:spPr>
        <a:solidFill>
          <a:srgbClr val="C00000"/>
        </a:solidFill>
        <a:scene3d>
          <a:camera prst="orthographicFront"/>
          <a:lightRig rig="threePt" dir="t"/>
        </a:scene3d>
        <a:sp3d>
          <a:bevelT w="114300" prst="artDeco"/>
        </a:sp3d>
      </dgm:spPr>
      <dgm:t>
        <a:bodyPr/>
        <a:lstStyle/>
        <a:p>
          <a:r>
            <a:rPr lang="en-US" dirty="0" smtClean="0"/>
            <a:t>Agent</a:t>
          </a:r>
          <a:endParaRPr lang="en-US" dirty="0"/>
        </a:p>
      </dgm:t>
    </dgm:pt>
    <dgm:pt modelId="{582327EA-6D78-48A4-B639-8A97A585695E}" type="parTrans" cxnId="{10B113E1-9985-4219-A245-C557864BB97C}">
      <dgm:prSet/>
      <dgm:spPr/>
      <dgm:t>
        <a:bodyPr/>
        <a:lstStyle/>
        <a:p>
          <a:endParaRPr lang="en-US"/>
        </a:p>
      </dgm:t>
    </dgm:pt>
    <dgm:pt modelId="{55176CD6-A6FE-4821-AEDC-061DC07C43B8}" type="sibTrans" cxnId="{10B113E1-9985-4219-A245-C557864BB97C}">
      <dgm:prSet/>
      <dgm:spPr/>
      <dgm:t>
        <a:bodyPr/>
        <a:lstStyle/>
        <a:p>
          <a:endParaRPr lang="en-US"/>
        </a:p>
      </dgm:t>
    </dgm:pt>
    <dgm:pt modelId="{D1E0B00B-DB5B-4481-B234-DB9D98B93470}" type="pres">
      <dgm:prSet presAssocID="{2E380CE8-B168-4BF3-95EA-141955F135BE}" presName="linear" presStyleCnt="0">
        <dgm:presLayoutVars>
          <dgm:animLvl val="lvl"/>
          <dgm:resizeHandles val="exact"/>
        </dgm:presLayoutVars>
      </dgm:prSet>
      <dgm:spPr/>
      <dgm:t>
        <a:bodyPr/>
        <a:lstStyle/>
        <a:p>
          <a:endParaRPr lang="en-US"/>
        </a:p>
      </dgm:t>
    </dgm:pt>
    <dgm:pt modelId="{4981B85A-3183-488F-A033-4D8845CB6F51}" type="pres">
      <dgm:prSet presAssocID="{6C137D12-9353-428D-86A5-F268CCC868E8}" presName="parentText" presStyleLbl="node1" presStyleIdx="0" presStyleCnt="5">
        <dgm:presLayoutVars>
          <dgm:chMax val="0"/>
          <dgm:bulletEnabled val="1"/>
        </dgm:presLayoutVars>
      </dgm:prSet>
      <dgm:spPr/>
      <dgm:t>
        <a:bodyPr/>
        <a:lstStyle/>
        <a:p>
          <a:endParaRPr lang="en-US"/>
        </a:p>
      </dgm:t>
    </dgm:pt>
    <dgm:pt modelId="{FEDE76D9-BA76-400F-B184-6F2B14361930}" type="pres">
      <dgm:prSet presAssocID="{6C137D12-9353-428D-86A5-F268CCC868E8}" presName="childText" presStyleLbl="revTx" presStyleIdx="0" presStyleCnt="1">
        <dgm:presLayoutVars>
          <dgm:bulletEnabled val="1"/>
        </dgm:presLayoutVars>
      </dgm:prSet>
      <dgm:spPr/>
      <dgm:t>
        <a:bodyPr/>
        <a:lstStyle/>
        <a:p>
          <a:endParaRPr lang="en-US"/>
        </a:p>
      </dgm:t>
    </dgm:pt>
    <dgm:pt modelId="{92546FF3-DF2B-4268-A3AB-F4494FF0CACE}" type="pres">
      <dgm:prSet presAssocID="{DE3DD1F1-D13B-434D-9117-5A18490C1828}" presName="parentText" presStyleLbl="node1" presStyleIdx="1" presStyleCnt="5">
        <dgm:presLayoutVars>
          <dgm:chMax val="0"/>
          <dgm:bulletEnabled val="1"/>
        </dgm:presLayoutVars>
      </dgm:prSet>
      <dgm:spPr/>
      <dgm:t>
        <a:bodyPr/>
        <a:lstStyle/>
        <a:p>
          <a:endParaRPr lang="en-US"/>
        </a:p>
      </dgm:t>
    </dgm:pt>
    <dgm:pt modelId="{F2036548-0059-4DF5-A88A-EEED07CF8508}" type="pres">
      <dgm:prSet presAssocID="{8AC36283-F0C0-4DF6-97FA-FF87318A3623}" presName="spacer" presStyleCnt="0"/>
      <dgm:spPr/>
    </dgm:pt>
    <dgm:pt modelId="{3752A0FE-C6C3-42E8-BD25-ADAC35AA0D3C}" type="pres">
      <dgm:prSet presAssocID="{F21CAE0D-FC00-49B8-9CC1-135428FD0848}" presName="parentText" presStyleLbl="node1" presStyleIdx="2" presStyleCnt="5">
        <dgm:presLayoutVars>
          <dgm:chMax val="0"/>
          <dgm:bulletEnabled val="1"/>
        </dgm:presLayoutVars>
      </dgm:prSet>
      <dgm:spPr/>
      <dgm:t>
        <a:bodyPr/>
        <a:lstStyle/>
        <a:p>
          <a:endParaRPr lang="en-US"/>
        </a:p>
      </dgm:t>
    </dgm:pt>
    <dgm:pt modelId="{6E04B722-ABEF-4FE0-B0EA-4057B9D080D8}" type="pres">
      <dgm:prSet presAssocID="{6D8274FC-3763-4139-B1A3-4F00DA8AA5C0}" presName="spacer" presStyleCnt="0"/>
      <dgm:spPr/>
    </dgm:pt>
    <dgm:pt modelId="{FFB716F7-CD51-4805-A631-A756D57ADD04}" type="pres">
      <dgm:prSet presAssocID="{6DBD7CF8-FC90-40CD-9FB6-029BBA7E3517}" presName="parentText" presStyleLbl="node1" presStyleIdx="3" presStyleCnt="5">
        <dgm:presLayoutVars>
          <dgm:chMax val="0"/>
          <dgm:bulletEnabled val="1"/>
        </dgm:presLayoutVars>
      </dgm:prSet>
      <dgm:spPr/>
      <dgm:t>
        <a:bodyPr/>
        <a:lstStyle/>
        <a:p>
          <a:endParaRPr lang="en-US"/>
        </a:p>
      </dgm:t>
    </dgm:pt>
    <dgm:pt modelId="{12ECA991-172F-40C3-B901-C5852190BF5B}" type="pres">
      <dgm:prSet presAssocID="{80637F1D-D6C9-419A-A894-FA3FBCB3E175}" presName="spacer" presStyleCnt="0"/>
      <dgm:spPr/>
    </dgm:pt>
    <dgm:pt modelId="{B8774344-CC2E-4FC9-9BAE-0D51F2746B2E}" type="pres">
      <dgm:prSet presAssocID="{7A813BED-1551-49B5-A488-F8629882538C}" presName="parentText" presStyleLbl="node1" presStyleIdx="4" presStyleCnt="5">
        <dgm:presLayoutVars>
          <dgm:chMax val="0"/>
          <dgm:bulletEnabled val="1"/>
        </dgm:presLayoutVars>
      </dgm:prSet>
      <dgm:spPr/>
      <dgm:t>
        <a:bodyPr/>
        <a:lstStyle/>
        <a:p>
          <a:endParaRPr lang="en-US"/>
        </a:p>
      </dgm:t>
    </dgm:pt>
  </dgm:ptLst>
  <dgm:cxnLst>
    <dgm:cxn modelId="{72EA3985-1FB5-5D48-B46C-4C52CC93CCF0}" type="presOf" srcId="{22C121F2-6D2E-4E36-B7B6-CEFB89E24FEA}" destId="{FEDE76D9-BA76-400F-B184-6F2B14361930}" srcOrd="0" destOrd="1" presId="urn:microsoft.com/office/officeart/2005/8/layout/vList2"/>
    <dgm:cxn modelId="{B5202F7F-A7F0-D340-A57D-247215D35070}" type="presOf" srcId="{7A813BED-1551-49B5-A488-F8629882538C}" destId="{B8774344-CC2E-4FC9-9BAE-0D51F2746B2E}" srcOrd="0" destOrd="0" presId="urn:microsoft.com/office/officeart/2005/8/layout/vList2"/>
    <dgm:cxn modelId="{F4F968B8-A554-334B-9D8A-247DC200EC13}" type="presOf" srcId="{F21CAE0D-FC00-49B8-9CC1-135428FD0848}" destId="{3752A0FE-C6C3-42E8-BD25-ADAC35AA0D3C}" srcOrd="0" destOrd="0" presId="urn:microsoft.com/office/officeart/2005/8/layout/vList2"/>
    <dgm:cxn modelId="{FA1D598B-FAB5-48D1-A75C-D69FBAD9FBAC}" srcId="{2E380CE8-B168-4BF3-95EA-141955F135BE}" destId="{F21CAE0D-FC00-49B8-9CC1-135428FD0848}" srcOrd="2" destOrd="0" parTransId="{73D6CF15-734E-4AA5-8499-DED37C4BEA1C}" sibTransId="{6D8274FC-3763-4139-B1A3-4F00DA8AA5C0}"/>
    <dgm:cxn modelId="{24BF955D-6BE8-164A-B4AA-09429FA80A47}" type="presOf" srcId="{2E380CE8-B168-4BF3-95EA-141955F135BE}" destId="{D1E0B00B-DB5B-4481-B234-DB9D98B93470}" srcOrd="0" destOrd="0" presId="urn:microsoft.com/office/officeart/2005/8/layout/vList2"/>
    <dgm:cxn modelId="{65DE451F-C336-284A-A715-BC86F0C95661}" type="presOf" srcId="{C629FE63-4652-4E51-8137-036B4A155A4B}" destId="{FEDE76D9-BA76-400F-B184-6F2B14361930}" srcOrd="0" destOrd="2" presId="urn:microsoft.com/office/officeart/2005/8/layout/vList2"/>
    <dgm:cxn modelId="{91543C90-9D8C-447F-B9C9-EF4D95131E74}" srcId="{2E380CE8-B168-4BF3-95EA-141955F135BE}" destId="{6DBD7CF8-FC90-40CD-9FB6-029BBA7E3517}" srcOrd="3" destOrd="0" parTransId="{D239E75B-2FC2-45E9-ACE3-D563D40D8043}" sibTransId="{80637F1D-D6C9-419A-A894-FA3FBCB3E175}"/>
    <dgm:cxn modelId="{5F09ED62-A08D-D64F-968C-52AB42167148}" type="presOf" srcId="{DE3DD1F1-D13B-434D-9117-5A18490C1828}" destId="{92546FF3-DF2B-4268-A3AB-F4494FF0CACE}" srcOrd="0" destOrd="0" presId="urn:microsoft.com/office/officeart/2005/8/layout/vList2"/>
    <dgm:cxn modelId="{96BBB362-6432-D74D-912D-9F5C3AD000DD}" type="presOf" srcId="{6C137D12-9353-428D-86A5-F268CCC868E8}" destId="{4981B85A-3183-488F-A033-4D8845CB6F51}" srcOrd="0" destOrd="0" presId="urn:microsoft.com/office/officeart/2005/8/layout/vList2"/>
    <dgm:cxn modelId="{0319ED20-C73F-4EAF-9676-51976A4FE5D1}" srcId="{2E380CE8-B168-4BF3-95EA-141955F135BE}" destId="{6C137D12-9353-428D-86A5-F268CCC868E8}" srcOrd="0" destOrd="0" parTransId="{D91ECE55-88C8-40D0-9B51-965D8EACE290}" sibTransId="{5B8FAE6E-0486-4819-8D57-129594F25955}"/>
    <dgm:cxn modelId="{15386654-A1C0-4249-A26B-4DD256CD2A96}" srcId="{6C137D12-9353-428D-86A5-F268CCC868E8}" destId="{22C121F2-6D2E-4E36-B7B6-CEFB89E24FEA}" srcOrd="1" destOrd="0" parTransId="{5B54C157-6AC6-4CFC-9F23-ED50C6DC6A2C}" sibTransId="{126093BB-7EC9-4FBB-8A79-2E50DAF56AF7}"/>
    <dgm:cxn modelId="{1D0C2FB4-87BB-B94A-8A6D-CB1556E480EE}" type="presOf" srcId="{FE85BEE9-02BD-421E-9954-8CE3E33A356D}" destId="{FEDE76D9-BA76-400F-B184-6F2B14361930}" srcOrd="0" destOrd="0" presId="urn:microsoft.com/office/officeart/2005/8/layout/vList2"/>
    <dgm:cxn modelId="{19379B16-5E57-0641-8692-91267B88DDD4}" type="presOf" srcId="{6DBD7CF8-FC90-40CD-9FB6-029BBA7E3517}" destId="{FFB716F7-CD51-4805-A631-A756D57ADD04}" srcOrd="0" destOrd="0" presId="urn:microsoft.com/office/officeart/2005/8/layout/vList2"/>
    <dgm:cxn modelId="{DB4F82B7-34FC-4902-9E4A-FF3D20A160D6}" srcId="{6C137D12-9353-428D-86A5-F268CCC868E8}" destId="{C629FE63-4652-4E51-8137-036B4A155A4B}" srcOrd="2" destOrd="0" parTransId="{555C89D1-AC61-4CBA-BE82-25AAC0E1A26C}" sibTransId="{98CB5893-48D2-4849-A1EC-EE70BFFA84BD}"/>
    <dgm:cxn modelId="{10B113E1-9985-4219-A245-C557864BB97C}" srcId="{2E380CE8-B168-4BF3-95EA-141955F135BE}" destId="{7A813BED-1551-49B5-A488-F8629882538C}" srcOrd="4" destOrd="0" parTransId="{582327EA-6D78-48A4-B639-8A97A585695E}" sibTransId="{55176CD6-A6FE-4821-AEDC-061DC07C43B8}"/>
    <dgm:cxn modelId="{AA83C28F-9541-42CA-B0FF-CDA96081952E}" srcId="{6C137D12-9353-428D-86A5-F268CCC868E8}" destId="{FE85BEE9-02BD-421E-9954-8CE3E33A356D}" srcOrd="0" destOrd="0" parTransId="{16CA933C-302D-4FD2-8ABC-73AEAD10DDB9}" sibTransId="{A9C17AFD-8F66-4520-8DF0-3925557C5DCB}"/>
    <dgm:cxn modelId="{B8C17B52-CFCE-4A8D-A654-8B1C91369286}" srcId="{2E380CE8-B168-4BF3-95EA-141955F135BE}" destId="{DE3DD1F1-D13B-434D-9117-5A18490C1828}" srcOrd="1" destOrd="0" parTransId="{9AFCA2D0-1699-49D0-8A7F-D84A3DCEC299}" sibTransId="{8AC36283-F0C0-4DF6-97FA-FF87318A3623}"/>
    <dgm:cxn modelId="{1146E4D2-5A94-3D49-9C41-D2ED5D74A738}" type="presParOf" srcId="{D1E0B00B-DB5B-4481-B234-DB9D98B93470}" destId="{4981B85A-3183-488F-A033-4D8845CB6F51}" srcOrd="0" destOrd="0" presId="urn:microsoft.com/office/officeart/2005/8/layout/vList2"/>
    <dgm:cxn modelId="{10631F88-5876-FF4F-A2CE-353B3DABEE81}" type="presParOf" srcId="{D1E0B00B-DB5B-4481-B234-DB9D98B93470}" destId="{FEDE76D9-BA76-400F-B184-6F2B14361930}" srcOrd="1" destOrd="0" presId="urn:microsoft.com/office/officeart/2005/8/layout/vList2"/>
    <dgm:cxn modelId="{BC5E6583-2587-9040-A3B1-1CECBCA490D5}" type="presParOf" srcId="{D1E0B00B-DB5B-4481-B234-DB9D98B93470}" destId="{92546FF3-DF2B-4268-A3AB-F4494FF0CACE}" srcOrd="2" destOrd="0" presId="urn:microsoft.com/office/officeart/2005/8/layout/vList2"/>
    <dgm:cxn modelId="{F82C784C-D76D-8D43-8B41-7AF52222AD9D}" type="presParOf" srcId="{D1E0B00B-DB5B-4481-B234-DB9D98B93470}" destId="{F2036548-0059-4DF5-A88A-EEED07CF8508}" srcOrd="3" destOrd="0" presId="urn:microsoft.com/office/officeart/2005/8/layout/vList2"/>
    <dgm:cxn modelId="{F265927E-558E-A943-836E-9295546115F8}" type="presParOf" srcId="{D1E0B00B-DB5B-4481-B234-DB9D98B93470}" destId="{3752A0FE-C6C3-42E8-BD25-ADAC35AA0D3C}" srcOrd="4" destOrd="0" presId="urn:microsoft.com/office/officeart/2005/8/layout/vList2"/>
    <dgm:cxn modelId="{86906C5D-8329-B047-9A3B-CA4D480738FC}" type="presParOf" srcId="{D1E0B00B-DB5B-4481-B234-DB9D98B93470}" destId="{6E04B722-ABEF-4FE0-B0EA-4057B9D080D8}" srcOrd="5" destOrd="0" presId="urn:microsoft.com/office/officeart/2005/8/layout/vList2"/>
    <dgm:cxn modelId="{82D2A8FA-4641-3741-9CDC-634D826FD49B}" type="presParOf" srcId="{D1E0B00B-DB5B-4481-B234-DB9D98B93470}" destId="{FFB716F7-CD51-4805-A631-A756D57ADD04}" srcOrd="6" destOrd="0" presId="urn:microsoft.com/office/officeart/2005/8/layout/vList2"/>
    <dgm:cxn modelId="{476FD2A4-0A9E-4A4C-8B74-6FDB852E1846}" type="presParOf" srcId="{D1E0B00B-DB5B-4481-B234-DB9D98B93470}" destId="{12ECA991-172F-40C3-B901-C5852190BF5B}" srcOrd="7" destOrd="0" presId="urn:microsoft.com/office/officeart/2005/8/layout/vList2"/>
    <dgm:cxn modelId="{7BB79FDF-37F4-3445-91B8-20B7A6FF8E22}" type="presParOf" srcId="{D1E0B00B-DB5B-4481-B234-DB9D98B93470}" destId="{B8774344-CC2E-4FC9-9BAE-0D51F2746B2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1B85A-3183-488F-A033-4D8845CB6F51}">
      <dsp:nvSpPr>
        <dsp:cNvPr id="0" name=""/>
        <dsp:cNvSpPr/>
      </dsp:nvSpPr>
      <dsp:spPr>
        <a:xfrm>
          <a:off x="0" y="51809"/>
          <a:ext cx="8458200" cy="623610"/>
        </a:xfrm>
        <a:prstGeom prst="roundRect">
          <a:avLst/>
        </a:prstGeom>
        <a:solidFill>
          <a:srgbClr val="FF0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Vendor</a:t>
          </a:r>
          <a:endParaRPr lang="en-US" sz="2600" kern="1200" dirty="0"/>
        </a:p>
      </dsp:txBody>
      <dsp:txXfrm>
        <a:off x="30442" y="82251"/>
        <a:ext cx="8397316" cy="562726"/>
      </dsp:txXfrm>
    </dsp:sp>
    <dsp:sp modelId="{FEDE76D9-BA76-400F-B184-6F2B14361930}">
      <dsp:nvSpPr>
        <dsp:cNvPr id="0" name=""/>
        <dsp:cNvSpPr/>
      </dsp:nvSpPr>
      <dsp:spPr>
        <a:xfrm>
          <a:off x="0" y="675419"/>
          <a:ext cx="8458200" cy="1049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smtClean="0"/>
            <a:t>Marketing &amp; Syndication (</a:t>
          </a:r>
          <a:r>
            <a:rPr lang="en-US" sz="2000" kern="1200" dirty="0" err="1" smtClean="0"/>
            <a:t>Listhub</a:t>
          </a:r>
          <a:r>
            <a:rPr lang="en-US" sz="2000" kern="1200" dirty="0" smtClean="0"/>
            <a:t>,  Point2 Agent, </a:t>
          </a:r>
          <a:r>
            <a:rPr lang="en-US" sz="2000" kern="1200" dirty="0" err="1" smtClean="0"/>
            <a:t>Postlets</a:t>
          </a:r>
          <a:r>
            <a:rPr lang="en-US" sz="2000" kern="1200" dirty="0" smtClean="0"/>
            <a:t>)</a:t>
          </a:r>
          <a:endParaRPr lang="en-US" sz="2000" kern="1200" dirty="0"/>
        </a:p>
        <a:p>
          <a:pPr marL="228600" lvl="1" indent="-228600" algn="l" defTabSz="889000">
            <a:lnSpc>
              <a:spcPct val="90000"/>
            </a:lnSpc>
            <a:spcBef>
              <a:spcPct val="0"/>
            </a:spcBef>
            <a:spcAft>
              <a:spcPct val="20000"/>
            </a:spcAft>
            <a:buChar char="••"/>
          </a:pPr>
          <a:r>
            <a:rPr lang="en-US" sz="2000" kern="1200" dirty="0" smtClean="0"/>
            <a:t>Web Site (Point2 Agent and z57)</a:t>
          </a:r>
          <a:endParaRPr lang="en-US" sz="2000" kern="1200" dirty="0"/>
        </a:p>
        <a:p>
          <a:pPr marL="228600" lvl="1" indent="-228600" algn="l" defTabSz="889000">
            <a:lnSpc>
              <a:spcPct val="90000"/>
            </a:lnSpc>
            <a:spcBef>
              <a:spcPct val="0"/>
            </a:spcBef>
            <a:spcAft>
              <a:spcPct val="20000"/>
            </a:spcAft>
            <a:buChar char="••"/>
          </a:pPr>
          <a:r>
            <a:rPr lang="en-US" sz="2000" kern="1200" dirty="0" smtClean="0"/>
            <a:t>Homes Magazines</a:t>
          </a:r>
          <a:endParaRPr lang="en-US" sz="2000" kern="1200" dirty="0"/>
        </a:p>
      </dsp:txBody>
      <dsp:txXfrm>
        <a:off x="0" y="675419"/>
        <a:ext cx="8458200" cy="1049490"/>
      </dsp:txXfrm>
    </dsp:sp>
    <dsp:sp modelId="{92546FF3-DF2B-4268-A3AB-F4494FF0CACE}">
      <dsp:nvSpPr>
        <dsp:cNvPr id="0" name=""/>
        <dsp:cNvSpPr/>
      </dsp:nvSpPr>
      <dsp:spPr>
        <a:xfrm>
          <a:off x="0" y="1724910"/>
          <a:ext cx="8458200" cy="62361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MLS</a:t>
          </a:r>
          <a:endParaRPr lang="en-US" sz="2600" kern="1200" dirty="0"/>
        </a:p>
      </dsp:txBody>
      <dsp:txXfrm>
        <a:off x="30442" y="1755352"/>
        <a:ext cx="8397316" cy="562726"/>
      </dsp:txXfrm>
    </dsp:sp>
    <dsp:sp modelId="{3752A0FE-C6C3-42E8-BD25-ADAC35AA0D3C}">
      <dsp:nvSpPr>
        <dsp:cNvPr id="0" name=""/>
        <dsp:cNvSpPr/>
      </dsp:nvSpPr>
      <dsp:spPr>
        <a:xfrm>
          <a:off x="0" y="2423400"/>
          <a:ext cx="8458200" cy="623610"/>
        </a:xfrm>
        <a:prstGeom prst="roundRect">
          <a:avLst/>
        </a:prstGeom>
        <a:solidFill>
          <a:srgbClr val="FFC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Franchise</a:t>
          </a:r>
          <a:endParaRPr lang="en-US" sz="2600" kern="1200" dirty="0"/>
        </a:p>
      </dsp:txBody>
      <dsp:txXfrm>
        <a:off x="30442" y="2453842"/>
        <a:ext cx="8397316" cy="562726"/>
      </dsp:txXfrm>
    </dsp:sp>
    <dsp:sp modelId="{FFB716F7-CD51-4805-A631-A756D57ADD04}">
      <dsp:nvSpPr>
        <dsp:cNvPr id="0" name=""/>
        <dsp:cNvSpPr/>
      </dsp:nvSpPr>
      <dsp:spPr>
        <a:xfrm>
          <a:off x="0" y="3121890"/>
          <a:ext cx="8458200" cy="623610"/>
        </a:xfrm>
        <a:prstGeom prst="roundRect">
          <a:avLst/>
        </a:prstGeom>
        <a:solidFill>
          <a:schemeClr val="tx2">
            <a:lumMod val="50000"/>
          </a:schemeClr>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Broker</a:t>
          </a:r>
          <a:endParaRPr lang="en-US" sz="2600" kern="1200" dirty="0"/>
        </a:p>
      </dsp:txBody>
      <dsp:txXfrm>
        <a:off x="30442" y="3152332"/>
        <a:ext cx="8397316" cy="562726"/>
      </dsp:txXfrm>
    </dsp:sp>
    <dsp:sp modelId="{B8774344-CC2E-4FC9-9BAE-0D51F2746B2E}">
      <dsp:nvSpPr>
        <dsp:cNvPr id="0" name=""/>
        <dsp:cNvSpPr/>
      </dsp:nvSpPr>
      <dsp:spPr>
        <a:xfrm>
          <a:off x="0" y="3820380"/>
          <a:ext cx="8458200" cy="623610"/>
        </a:xfrm>
        <a:prstGeom prst="roundRect">
          <a:avLst/>
        </a:prstGeom>
        <a:solidFill>
          <a:srgbClr val="C00000"/>
        </a:solidFill>
        <a:ln w="12700" cap="flat" cmpd="sng" algn="ctr">
          <a:solidFill>
            <a:schemeClr val="lt1">
              <a:hueOff val="0"/>
              <a:satOff val="0"/>
              <a:lumOff val="0"/>
              <a:alphaOff val="0"/>
            </a:schemeClr>
          </a:solidFill>
          <a:prstDash val="solid"/>
          <a:miter lim="800000"/>
        </a:ln>
        <a:effectLst/>
        <a:scene3d>
          <a:camera prst="orthographicFront"/>
          <a:lightRig rig="threePt" dir="t"/>
        </a:scene3d>
        <a:sp3d>
          <a:bevelT w="114300" prst="artDeco"/>
        </a:sp3d>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kern="1200" dirty="0" smtClean="0"/>
            <a:t>Agent</a:t>
          </a:r>
          <a:endParaRPr lang="en-US" sz="2600" kern="1200" dirty="0"/>
        </a:p>
      </dsp:txBody>
      <dsp:txXfrm>
        <a:off x="30442" y="3850822"/>
        <a:ext cx="8397316" cy="56272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4B97AA-6AE5-854E-8CAE-79EA61B59AC1}" type="datetimeFigureOut">
              <a:rPr lang="en-US" smtClean="0"/>
              <a:t>11/18/16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0FA1E-DF3E-2443-9DA2-93C06EC3D0D2}" type="slidenum">
              <a:rPr lang="en-US" smtClean="0"/>
              <a:t>‹#›</a:t>
            </a:fld>
            <a:endParaRPr lang="en-US"/>
          </a:p>
        </p:txBody>
      </p:sp>
    </p:spTree>
    <p:extLst>
      <p:ext uri="{BB962C8B-B14F-4D97-AF65-F5344CB8AC3E}">
        <p14:creationId xmlns:p14="http://schemas.microsoft.com/office/powerpoint/2010/main" val="1898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D0E9E9-4072-7644-99EF-B1F629FEAEB7}" type="slidenum">
              <a:rPr lang="en-US" smtClean="0"/>
              <a:pPr/>
              <a:t>2</a:t>
            </a:fld>
            <a:endParaRPr lang="en-US"/>
          </a:p>
        </p:txBody>
      </p:sp>
    </p:spTree>
    <p:extLst>
      <p:ext uri="{BB962C8B-B14F-4D97-AF65-F5344CB8AC3E}">
        <p14:creationId xmlns:p14="http://schemas.microsoft.com/office/powerpoint/2010/main" val="195706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Blogging  became a fast hit with realtors.  It was a way to promote a city, a neighborhood, yourself…how and when to buy…when to sell…market conditions, etc!  Well the probably with blogging is that it is normally </a:t>
            </a:r>
            <a:r>
              <a:rPr lang="ja-JP" altLang="en-US"/>
              <a:t>‘</a:t>
            </a:r>
            <a:r>
              <a:rPr lang="en-US" altLang="ja-JP"/>
              <a:t>your opinion</a:t>
            </a:r>
            <a:r>
              <a:rPr lang="ja-JP" altLang="en-US"/>
              <a:t>’</a:t>
            </a:r>
            <a:r>
              <a:rPr lang="en-US" altLang="ja-JP"/>
              <a:t>…so when that opinion turns out to be wrong, then what you have is the potential for a lawsuit and shown by thiese articles.</a:t>
            </a:r>
          </a:p>
          <a:p>
            <a:endParaRPr lang="en-US" altLang="en-US"/>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742950" indent="-285750">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9ADDB1FF-78F7-2449-8DA0-7BA32B7B2D1C}" type="slidenum">
              <a:rPr lang="en-US" altLang="en-US" sz="1300"/>
              <a:pPr>
                <a:spcBef>
                  <a:spcPct val="0"/>
                </a:spcBef>
              </a:pPr>
              <a:t>11</a:t>
            </a:fld>
            <a:endParaRPr lang="en-US" altLang="en-US" sz="1300"/>
          </a:p>
        </p:txBody>
      </p:sp>
    </p:spTree>
    <p:extLst>
      <p:ext uri="{BB962C8B-B14F-4D97-AF65-F5344CB8AC3E}">
        <p14:creationId xmlns:p14="http://schemas.microsoft.com/office/powerpoint/2010/main" val="19565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Slide Image Placeholder 1"/>
          <p:cNvSpPr>
            <a:spLocks noGrp="1" noRot="1" noChangeAspect="1" noTextEdit="1"/>
          </p:cNvSpPr>
          <p:nvPr>
            <p:ph type="sldImg"/>
          </p:nvPr>
        </p:nvSpPr>
        <p:spPr>
          <a:ln/>
        </p:spPr>
      </p:sp>
      <p:sp>
        <p:nvSpPr>
          <p:cNvPr id="1075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Outline property listing syndication methods and systems for updating listings and keeping them current on all platforms.</a:t>
            </a:r>
          </a:p>
          <a:p>
            <a:endParaRPr lang="en-US" altLang="en-US"/>
          </a:p>
        </p:txBody>
      </p:sp>
      <p:sp>
        <p:nvSpPr>
          <p:cNvPr id="1075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742950" indent="-285750">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FAF341FC-FAC8-2944-948F-1813A9A4D18E}" type="slidenum">
              <a:rPr lang="en-US" altLang="en-US" sz="1300"/>
              <a:pPr>
                <a:spcBef>
                  <a:spcPct val="0"/>
                </a:spcBef>
              </a:pPr>
              <a:t>14</a:t>
            </a:fld>
            <a:endParaRPr lang="en-US" altLang="en-US" sz="1300"/>
          </a:p>
        </p:txBody>
      </p:sp>
    </p:spTree>
    <p:extLst>
      <p:ext uri="{BB962C8B-B14F-4D97-AF65-F5344CB8AC3E}">
        <p14:creationId xmlns:p14="http://schemas.microsoft.com/office/powerpoint/2010/main" val="2001011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742950" indent="-285750">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C33D79EA-25FE-004C-94A7-A7C4384D803E}" type="slidenum">
              <a:rPr lang="en-US" altLang="en-US" sz="1300"/>
              <a:pPr>
                <a:spcBef>
                  <a:spcPct val="0"/>
                </a:spcBef>
              </a:pPr>
              <a:t>31</a:t>
            </a:fld>
            <a:endParaRPr lang="en-US" altLang="en-US" sz="1300"/>
          </a:p>
        </p:txBody>
      </p:sp>
      <p:sp>
        <p:nvSpPr>
          <p:cNvPr id="125954" name="Rectangle 2"/>
          <p:cNvSpPr>
            <a:spLocks noRo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And speaking of them…I sense that they will be busy this year!  But in an environment that is only growing…how in the world do you keep track of all of the tweets and the instant messages and facebook entries.  There in lies the big question.  Brad and I are hear to help answer some of them through a presentation that he is doing on Friday of next week as part of our CRB meetings…..brad tells us about it, briefly…</a:t>
            </a:r>
          </a:p>
        </p:txBody>
      </p:sp>
    </p:spTree>
    <p:extLst>
      <p:ext uri="{BB962C8B-B14F-4D97-AF65-F5344CB8AC3E}">
        <p14:creationId xmlns:p14="http://schemas.microsoft.com/office/powerpoint/2010/main" val="1618133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ea typeface="ＭＳ Ｐゴシック" charset="-128"/>
              </a:defRPr>
            </a:lvl1pPr>
            <a:lvl2pPr marL="742950" indent="-285750">
              <a:spcBef>
                <a:spcPct val="30000"/>
              </a:spcBef>
              <a:defRPr sz="1200">
                <a:solidFill>
                  <a:schemeClr val="tx1"/>
                </a:solidFill>
                <a:latin typeface="Arial" charset="0"/>
                <a:ea typeface="ＭＳ Ｐゴシック" charset="-128"/>
              </a:defRPr>
            </a:lvl2pPr>
            <a:lvl3pPr marL="1143000" indent="-228600">
              <a:spcBef>
                <a:spcPct val="30000"/>
              </a:spcBef>
              <a:defRPr sz="1200">
                <a:solidFill>
                  <a:schemeClr val="tx1"/>
                </a:solidFill>
                <a:latin typeface="Arial" charset="0"/>
                <a:ea typeface="ＭＳ Ｐゴシック" charset="-128"/>
              </a:defRPr>
            </a:lvl3pPr>
            <a:lvl4pPr marL="1600200" indent="-228600">
              <a:spcBef>
                <a:spcPct val="30000"/>
              </a:spcBef>
              <a:defRPr sz="1200">
                <a:solidFill>
                  <a:schemeClr val="tx1"/>
                </a:solidFill>
                <a:latin typeface="Arial" charset="0"/>
                <a:ea typeface="ＭＳ Ｐゴシック" charset="-128"/>
              </a:defRPr>
            </a:lvl4pPr>
            <a:lvl5pPr marL="2057400" indent="-228600">
              <a:spcBef>
                <a:spcPct val="30000"/>
              </a:spcBef>
              <a:defRPr sz="1200">
                <a:solidFill>
                  <a:schemeClr val="tx1"/>
                </a:solidFill>
                <a:latin typeface="Arial" charset="0"/>
                <a:ea typeface="ＭＳ Ｐゴシック"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charset="-128"/>
              </a:defRPr>
            </a:lvl9pPr>
          </a:lstStyle>
          <a:p>
            <a:pPr>
              <a:spcBef>
                <a:spcPct val="0"/>
              </a:spcBef>
            </a:pPr>
            <a:fld id="{EF920A52-A4C6-DA46-AEFA-B2745DA2E52E}" type="slidenum">
              <a:rPr lang="en-US" altLang="en-US" sz="1300"/>
              <a:pPr>
                <a:spcBef>
                  <a:spcPct val="0"/>
                </a:spcBef>
              </a:pPr>
              <a:t>32</a:t>
            </a:fld>
            <a:endParaRPr lang="en-US" altLang="en-US" sz="130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ru-RU" altLang="en-US"/>
          </a:p>
        </p:txBody>
      </p:sp>
    </p:spTree>
    <p:extLst>
      <p:ext uri="{BB962C8B-B14F-4D97-AF65-F5344CB8AC3E}">
        <p14:creationId xmlns:p14="http://schemas.microsoft.com/office/powerpoint/2010/main" val="66089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00E9C8-1240-ED42-A8A8-D23DF404CFA9}" type="datetimeFigureOut">
              <a:rPr lang="en-US" smtClean="0"/>
              <a:t>11/18/16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54055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0E9C8-1240-ED42-A8A8-D23DF404CFA9}" type="datetimeFigureOut">
              <a:rPr lang="en-US" smtClean="0"/>
              <a:t>11/18/16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88677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0E9C8-1240-ED42-A8A8-D23DF404CFA9}" type="datetimeFigureOut">
              <a:rPr lang="en-US" smtClean="0"/>
              <a:t>11/18/16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50810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00E9C8-1240-ED42-A8A8-D23DF404CFA9}" type="datetimeFigureOut">
              <a:rPr lang="en-US" smtClean="0"/>
              <a:t>11/18/16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232513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00E9C8-1240-ED42-A8A8-D23DF404CFA9}" type="datetimeFigureOut">
              <a:rPr lang="en-US" smtClean="0"/>
              <a:t>11/18/16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175821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00E9C8-1240-ED42-A8A8-D23DF404CFA9}" type="datetimeFigureOut">
              <a:rPr lang="en-US" smtClean="0"/>
              <a:t>11/18/16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949295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E9C8-1240-ED42-A8A8-D23DF404CFA9}" type="datetimeFigureOut">
              <a:rPr lang="en-US" smtClean="0"/>
              <a:t>11/18/16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115291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00E9C8-1240-ED42-A8A8-D23DF404CFA9}" type="datetimeFigureOut">
              <a:rPr lang="en-US" smtClean="0"/>
              <a:t>11/18/16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33297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0E9C8-1240-ED42-A8A8-D23DF404CFA9}" type="datetimeFigureOut">
              <a:rPr lang="en-US" smtClean="0"/>
              <a:t>11/18/16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205390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0E9C8-1240-ED42-A8A8-D23DF404CFA9}" type="datetimeFigureOut">
              <a:rPr lang="en-US" smtClean="0"/>
              <a:t>11/18/16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75230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0E9C8-1240-ED42-A8A8-D23DF404CFA9}" type="datetimeFigureOut">
              <a:rPr lang="en-US" smtClean="0"/>
              <a:t>11/18/16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E87FAD-B22D-9F4A-9A76-786515450A0B}" type="slidenum">
              <a:rPr lang="en-US" smtClean="0"/>
              <a:t>‹#›</a:t>
            </a:fld>
            <a:endParaRPr lang="en-US"/>
          </a:p>
        </p:txBody>
      </p:sp>
    </p:spTree>
    <p:extLst>
      <p:ext uri="{BB962C8B-B14F-4D97-AF65-F5344CB8AC3E}">
        <p14:creationId xmlns:p14="http://schemas.microsoft.com/office/powerpoint/2010/main" val="181034301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0E9C8-1240-ED42-A8A8-D23DF404CFA9}" type="datetimeFigureOut">
              <a:rPr lang="en-US" smtClean="0"/>
              <a:t>11/18/16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E87FAD-B22D-9F4A-9A76-786515450A0B}" type="slidenum">
              <a:rPr lang="en-US" smtClean="0"/>
              <a:t>‹#›</a:t>
            </a:fld>
            <a:endParaRPr lang="en-US"/>
          </a:p>
        </p:txBody>
      </p:sp>
    </p:spTree>
    <p:extLst>
      <p:ext uri="{BB962C8B-B14F-4D97-AF65-F5344CB8AC3E}">
        <p14:creationId xmlns:p14="http://schemas.microsoft.com/office/powerpoint/2010/main" val="1434001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tLang="en-US"/>
              <a:t>Secret clubs that aren’t secret!</a:t>
            </a:r>
          </a:p>
        </p:txBody>
      </p:sp>
      <p:pic>
        <p:nvPicPr>
          <p:cNvPr id="9318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36983" y="1401417"/>
            <a:ext cx="69215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7993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Title 3"/>
          <p:cNvSpPr>
            <a:spLocks noGrp="1"/>
          </p:cNvSpPr>
          <p:nvPr>
            <p:ph type="ctrTitle"/>
          </p:nvPr>
        </p:nvSpPr>
        <p:spPr/>
        <p:txBody>
          <a:bodyPr/>
          <a:lstStyle/>
          <a:p>
            <a:r>
              <a:rPr lang="en-US" altLang="en-US"/>
              <a:t> And they</a:t>
            </a:r>
            <a:r>
              <a:rPr lang="ja-JP" altLang="en-US"/>
              <a:t>’</a:t>
            </a:r>
            <a:r>
              <a:rPr lang="en-US" altLang="ja-JP"/>
              <a:t>re Blogging</a:t>
            </a:r>
            <a:endParaRPr lang="en-US" altLang="en-US"/>
          </a:p>
        </p:txBody>
      </p:sp>
      <p:sp>
        <p:nvSpPr>
          <p:cNvPr id="101378" name="Subtitle 4"/>
          <p:cNvSpPr>
            <a:spLocks noGrp="1"/>
          </p:cNvSpPr>
          <p:nvPr>
            <p:ph type="subTitle" idx="1"/>
          </p:nvPr>
        </p:nvSpPr>
        <p:spPr/>
        <p:txBody>
          <a:bodyPr/>
          <a:lstStyle/>
          <a:p>
            <a:pPr>
              <a:buFont typeface="Wingdings" charset="2"/>
              <a:buNone/>
            </a:pPr>
            <a:r>
              <a:rPr lang="en-US" altLang="en-US"/>
              <a:t>Your opinion or the company</a:t>
            </a:r>
            <a:r>
              <a:rPr lang="ja-JP" altLang="en-US"/>
              <a:t>’</a:t>
            </a:r>
            <a:r>
              <a:rPr lang="en-US" altLang="ja-JP"/>
              <a:t>s?</a:t>
            </a:r>
            <a:endParaRPr lang="en-US" altLang="en-US"/>
          </a:p>
        </p:txBody>
      </p:sp>
    </p:spTree>
    <p:extLst>
      <p:ext uri="{BB962C8B-B14F-4D97-AF65-F5344CB8AC3E}">
        <p14:creationId xmlns:p14="http://schemas.microsoft.com/office/powerpoint/2010/main" val="10509456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idx="4294967295"/>
          </p:nvPr>
        </p:nvSpPr>
        <p:spPr>
          <a:xfrm>
            <a:off x="1524000" y="274638"/>
            <a:ext cx="8229600" cy="1143000"/>
          </a:xfrm>
        </p:spPr>
        <p:txBody>
          <a:bodyPr anchor="ctr"/>
          <a:lstStyle/>
          <a:p>
            <a:pPr eaLnBrk="1" hangingPunct="1"/>
            <a:r>
              <a:rPr lang="en-US" altLang="en-US" b="1"/>
              <a:t>Freedom of Speech???</a:t>
            </a:r>
          </a:p>
        </p:txBody>
      </p:sp>
      <p:pic>
        <p:nvPicPr>
          <p:cNvPr id="9" name="Picture 8" descr="CNet blog - employee lawsu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4000"/>
            <a:ext cx="5335588"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Inman - blog lawsuit magne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603376">
            <a:off x="2841626" y="3038476"/>
            <a:ext cx="5586413"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WSJ - F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455327">
            <a:off x="5100638" y="2311400"/>
            <a:ext cx="5257800" cy="374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Inman - EPerk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350678">
            <a:off x="4878388" y="1412876"/>
            <a:ext cx="545465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ABC - lawsuits against bloggers.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00819">
            <a:off x="1890713" y="2190750"/>
            <a:ext cx="5257800" cy="372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Inman - defamation suit.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567289">
            <a:off x="4427538" y="2874963"/>
            <a:ext cx="5592762" cy="3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46672"/>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6"/>
          <p:cNvSpPr>
            <a:spLocks noGrp="1"/>
          </p:cNvSpPr>
          <p:nvPr>
            <p:ph type="title"/>
          </p:nvPr>
        </p:nvSpPr>
        <p:spPr>
          <a:xfrm>
            <a:off x="2057400" y="2590801"/>
            <a:ext cx="7772400" cy="1362075"/>
          </a:xfrm>
        </p:spPr>
        <p:txBody>
          <a:bodyPr>
            <a:normAutofit/>
          </a:bodyPr>
          <a:lstStyle/>
          <a:p>
            <a:r>
              <a:rPr lang="en-US" altLang="en-US" sz="2400" cap="none" dirty="0" smtClean="0"/>
              <a:t>THE OPINIONS EXPRESSED ON THIS BLOG ARE MY OWN PERSONAL OPINIONS. THEY DO NOT REFLECT THE OPINIONS OF MY COMPANY!</a:t>
            </a:r>
            <a:endParaRPr lang="en-US" altLang="en-US" sz="2400" cap="none" dirty="0"/>
          </a:p>
        </p:txBody>
      </p:sp>
      <p:sp>
        <p:nvSpPr>
          <p:cNvPr id="104450" name="Text Placeholder 7"/>
          <p:cNvSpPr>
            <a:spLocks noGrp="1"/>
          </p:cNvSpPr>
          <p:nvPr>
            <p:ph type="body" idx="1"/>
          </p:nvPr>
        </p:nvSpPr>
        <p:spPr>
          <a:xfrm>
            <a:off x="2133600" y="838200"/>
            <a:ext cx="7772400" cy="1500188"/>
          </a:xfrm>
        </p:spPr>
        <p:txBody>
          <a:bodyPr/>
          <a:lstStyle/>
          <a:p>
            <a:r>
              <a:rPr lang="en-US" altLang="en-US" dirty="0"/>
              <a:t>Absolute must caption on blog sites!</a:t>
            </a:r>
          </a:p>
        </p:txBody>
      </p:sp>
    </p:spTree>
    <p:extLst>
      <p:ext uri="{BB962C8B-B14F-4D97-AF65-F5344CB8AC3E}">
        <p14:creationId xmlns:p14="http://schemas.microsoft.com/office/powerpoint/2010/main" val="278142117"/>
      </p:ext>
    </p:extLst>
  </p:cSld>
  <p:clrMapOvr>
    <a:masterClrMapping/>
  </p:clrMapOvr>
  <p:transition>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Title 3"/>
          <p:cNvSpPr>
            <a:spLocks noGrp="1"/>
          </p:cNvSpPr>
          <p:nvPr>
            <p:ph type="title"/>
          </p:nvPr>
        </p:nvSpPr>
        <p:spPr/>
        <p:txBody>
          <a:bodyPr/>
          <a:lstStyle/>
          <a:p>
            <a:r>
              <a:rPr lang="en-US" altLang="en-US"/>
              <a:t>Real Estate or Info?</a:t>
            </a:r>
          </a:p>
        </p:txBody>
      </p:sp>
      <p:pic>
        <p:nvPicPr>
          <p:cNvPr id="105474" name="Content Placeholder 5" descr="mikeparker blog no company namePM.png"/>
          <p:cNvPicPr>
            <a:picLocks noGrp="1" noChangeAspect="1"/>
          </p:cNvPicPr>
          <p:nvPr>
            <p:ph idx="1"/>
          </p:nvPr>
        </p:nvPicPr>
        <p:blipFill>
          <a:blip r:embed="rId2">
            <a:extLst>
              <a:ext uri="{28A0092B-C50C-407E-A947-70E740481C1C}">
                <a14:useLocalDpi xmlns:a14="http://schemas.microsoft.com/office/drawing/2010/main" val="0"/>
              </a:ext>
            </a:extLst>
          </a:blip>
          <a:srcRect l="-2109" r="-2109"/>
          <a:stretch>
            <a:fillRect/>
          </a:stretch>
        </p:blipFill>
        <p:spPr/>
      </p:pic>
    </p:spTree>
    <p:extLst>
      <p:ext uri="{BB962C8B-B14F-4D97-AF65-F5344CB8AC3E}">
        <p14:creationId xmlns:p14="http://schemas.microsoft.com/office/powerpoint/2010/main" val="18101445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Title 1"/>
          <p:cNvSpPr>
            <a:spLocks noGrp="1"/>
          </p:cNvSpPr>
          <p:nvPr>
            <p:ph type="title"/>
          </p:nvPr>
        </p:nvSpPr>
        <p:spPr>
          <a:xfrm>
            <a:off x="2209800" y="381000"/>
            <a:ext cx="7620000" cy="1066800"/>
          </a:xfrm>
        </p:spPr>
        <p:txBody>
          <a:bodyPr/>
          <a:lstStyle/>
          <a:p>
            <a:r>
              <a:rPr lang="en-US" altLang="en-US" sz="6000" b="1">
                <a:solidFill>
                  <a:srgbClr val="C00000"/>
                </a:solidFill>
                <a:latin typeface="Arial Rounded MT Bold" charset="0"/>
              </a:rPr>
              <a:t>Listing Syndication</a:t>
            </a:r>
          </a:p>
        </p:txBody>
      </p:sp>
      <p:pic>
        <p:nvPicPr>
          <p:cNvPr id="106498" name="Picture 1"/>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03362" y="1600200"/>
            <a:ext cx="9164638" cy="5257800"/>
          </a:xfrm>
        </p:spPr>
      </p:pic>
    </p:spTree>
    <p:extLst>
      <p:ext uri="{BB962C8B-B14F-4D97-AF65-F5344CB8AC3E}">
        <p14:creationId xmlns:p14="http://schemas.microsoft.com/office/powerpoint/2010/main" val="1846058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tLang="en-US" sz="6000">
                <a:solidFill>
                  <a:srgbClr val="002060"/>
                </a:solidFill>
                <a:latin typeface="Arial Rounded MT Bold" charset="0"/>
              </a:rPr>
              <a:t>Listing Data Feeds</a:t>
            </a:r>
          </a:p>
        </p:txBody>
      </p:sp>
      <p:graphicFrame>
        <p:nvGraphicFramePr>
          <p:cNvPr id="4" name="Content Placeholder 3"/>
          <p:cNvGraphicFramePr>
            <a:graphicFrameLocks noGrp="1"/>
          </p:cNvGraphicFramePr>
          <p:nvPr>
            <p:ph idx="1"/>
          </p:nvPr>
        </p:nvGraphicFramePr>
        <p:xfrm>
          <a:off x="1981200" y="1600200"/>
          <a:ext cx="84582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7713040"/>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981B85A-3183-488F-A033-4D8845CB6F51}"/>
                                            </p:graphicEl>
                                          </p:spTgt>
                                        </p:tgtEl>
                                        <p:attrNameLst>
                                          <p:attrName>style.visibility</p:attrName>
                                        </p:attrNameLst>
                                      </p:cBhvr>
                                      <p:to>
                                        <p:strVal val="visible"/>
                                      </p:to>
                                    </p:set>
                                    <p:animEffect transition="in" filter="fade">
                                      <p:cBhvr>
                                        <p:cTn id="7" dur="2000"/>
                                        <p:tgtEl>
                                          <p:spTgt spid="4">
                                            <p:graphicEl>
                                              <a:dgm id="{4981B85A-3183-488F-A033-4D8845CB6F5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EDE76D9-BA76-400F-B184-6F2B14361930}"/>
                                            </p:graphicEl>
                                          </p:spTgt>
                                        </p:tgtEl>
                                        <p:attrNameLst>
                                          <p:attrName>style.visibility</p:attrName>
                                        </p:attrNameLst>
                                      </p:cBhvr>
                                      <p:to>
                                        <p:strVal val="visible"/>
                                      </p:to>
                                    </p:set>
                                    <p:animEffect transition="in" filter="fade">
                                      <p:cBhvr>
                                        <p:cTn id="12" dur="2000"/>
                                        <p:tgtEl>
                                          <p:spTgt spid="4">
                                            <p:graphicEl>
                                              <a:dgm id="{FEDE76D9-BA76-400F-B184-6F2B14361930}"/>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92546FF3-DF2B-4268-A3AB-F4494FF0CACE}"/>
                                            </p:graphicEl>
                                          </p:spTgt>
                                        </p:tgtEl>
                                        <p:attrNameLst>
                                          <p:attrName>style.visibility</p:attrName>
                                        </p:attrNameLst>
                                      </p:cBhvr>
                                      <p:to>
                                        <p:strVal val="visible"/>
                                      </p:to>
                                    </p:set>
                                    <p:animEffect transition="in" filter="fade">
                                      <p:cBhvr>
                                        <p:cTn id="17" dur="2000"/>
                                        <p:tgtEl>
                                          <p:spTgt spid="4">
                                            <p:graphicEl>
                                              <a:dgm id="{92546FF3-DF2B-4268-A3AB-F4494FF0CAC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3752A0FE-C6C3-42E8-BD25-ADAC35AA0D3C}"/>
                                            </p:graphicEl>
                                          </p:spTgt>
                                        </p:tgtEl>
                                        <p:attrNameLst>
                                          <p:attrName>style.visibility</p:attrName>
                                        </p:attrNameLst>
                                      </p:cBhvr>
                                      <p:to>
                                        <p:strVal val="visible"/>
                                      </p:to>
                                    </p:set>
                                    <p:animEffect transition="in" filter="fade">
                                      <p:cBhvr>
                                        <p:cTn id="22" dur="2000"/>
                                        <p:tgtEl>
                                          <p:spTgt spid="4">
                                            <p:graphicEl>
                                              <a:dgm id="{3752A0FE-C6C3-42E8-BD25-ADAC35AA0D3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FFB716F7-CD51-4805-A631-A756D57ADD04}"/>
                                            </p:graphicEl>
                                          </p:spTgt>
                                        </p:tgtEl>
                                        <p:attrNameLst>
                                          <p:attrName>style.visibility</p:attrName>
                                        </p:attrNameLst>
                                      </p:cBhvr>
                                      <p:to>
                                        <p:strVal val="visible"/>
                                      </p:to>
                                    </p:set>
                                    <p:animEffect transition="in" filter="fade">
                                      <p:cBhvr>
                                        <p:cTn id="27" dur="2000"/>
                                        <p:tgtEl>
                                          <p:spTgt spid="4">
                                            <p:graphicEl>
                                              <a:dgm id="{FFB716F7-CD51-4805-A631-A756D57ADD0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B8774344-CC2E-4FC9-9BAE-0D51F2746B2E}"/>
                                            </p:graphicEl>
                                          </p:spTgt>
                                        </p:tgtEl>
                                        <p:attrNameLst>
                                          <p:attrName>style.visibility</p:attrName>
                                        </p:attrNameLst>
                                      </p:cBhvr>
                                      <p:to>
                                        <p:strVal val="visible"/>
                                      </p:to>
                                    </p:set>
                                    <p:animEffect transition="in" filter="fade">
                                      <p:cBhvr>
                                        <p:cTn id="32" dur="2000"/>
                                        <p:tgtEl>
                                          <p:spTgt spid="4">
                                            <p:graphicEl>
                                              <a:dgm id="{B8774344-CC2E-4FC9-9BAE-0D51F2746B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69" name="Picture 3" descr="C:\Documents and Settings\frances\Local Settings\Temporary Internet Files\Content.IE5\V25XF7QM\MCj04321190000[1].wmf"/>
          <p:cNvPicPr>
            <a:picLocks noChangeAspect="1" noChangeArrowheads="1"/>
          </p:cNvPicPr>
          <p:nvPr/>
        </p:nvPicPr>
        <p:blipFill>
          <a:blip r:embed="rId2">
            <a:lum bright="58000"/>
            <a:extLst>
              <a:ext uri="{28A0092B-C50C-407E-A947-70E740481C1C}">
                <a14:useLocalDpi xmlns:a14="http://schemas.microsoft.com/office/drawing/2010/main" val="0"/>
              </a:ext>
            </a:extLst>
          </a:blip>
          <a:srcRect/>
          <a:stretch>
            <a:fillRect/>
          </a:stretch>
        </p:blipFill>
        <p:spPr bwMode="auto">
          <a:xfrm>
            <a:off x="1295400" y="-304800"/>
            <a:ext cx="10028238" cy="716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5715000" y="1143000"/>
            <a:ext cx="4953000" cy="5181600"/>
          </a:xfrm>
        </p:spPr>
        <p:txBody>
          <a:bodyPr/>
          <a:lstStyle/>
          <a:p>
            <a:pPr>
              <a:buFont typeface="Wingdings" charset="2"/>
              <a:buNone/>
            </a:pPr>
            <a:r>
              <a:rPr lang="en-US" altLang="en-US" sz="6600" b="1">
                <a:solidFill>
                  <a:srgbClr val="C00000"/>
                </a:solidFill>
              </a:rPr>
              <a:t>=  </a:t>
            </a:r>
            <a:r>
              <a:rPr lang="en-US" altLang="en-US" sz="6000" b="1">
                <a:solidFill>
                  <a:srgbClr val="002060"/>
                </a:solidFill>
              </a:rPr>
              <a:t>Broker feed</a:t>
            </a:r>
          </a:p>
          <a:p>
            <a:pPr>
              <a:buFont typeface="Wingdings" charset="2"/>
              <a:buNone/>
            </a:pPr>
            <a:endParaRPr lang="en-US" altLang="en-US" sz="4800" b="1">
              <a:solidFill>
                <a:srgbClr val="002060"/>
              </a:solidFill>
            </a:endParaRPr>
          </a:p>
          <a:p>
            <a:pPr>
              <a:buFont typeface="Wingdings" charset="2"/>
              <a:buNone/>
            </a:pPr>
            <a:r>
              <a:rPr lang="en-US" altLang="en-US" sz="6000" b="1">
                <a:solidFill>
                  <a:srgbClr val="C00000"/>
                </a:solidFill>
              </a:rPr>
              <a:t>=  </a:t>
            </a:r>
            <a:r>
              <a:rPr lang="en-US" altLang="en-US" sz="6000" b="1">
                <a:solidFill>
                  <a:srgbClr val="002060"/>
                </a:solidFill>
              </a:rPr>
              <a:t>Agent feed</a:t>
            </a:r>
          </a:p>
          <a:p>
            <a:pPr>
              <a:buFont typeface="Wingdings" charset="2"/>
              <a:buNone/>
            </a:pPr>
            <a:endParaRPr lang="en-US" altLang="en-US" sz="4800" b="1">
              <a:solidFill>
                <a:srgbClr val="002060"/>
              </a:solidFill>
            </a:endParaRPr>
          </a:p>
        </p:txBody>
      </p:sp>
      <p:pic>
        <p:nvPicPr>
          <p:cNvPr id="1095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76601"/>
            <a:ext cx="40386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143000"/>
            <a:ext cx="2895600" cy="120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57242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201" y="685800"/>
            <a:ext cx="6448425" cy="4495800"/>
          </a:xfrm>
        </p:spPr>
      </p:pic>
      <p:pic>
        <p:nvPicPr>
          <p:cNvPr id="1105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4114801"/>
            <a:ext cx="6334125"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eft Arrow 8"/>
          <p:cNvSpPr/>
          <p:nvPr/>
        </p:nvSpPr>
        <p:spPr>
          <a:xfrm>
            <a:off x="7162800" y="4267200"/>
            <a:ext cx="3505200" cy="1295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Brokerage Name</a:t>
            </a:r>
          </a:p>
        </p:txBody>
      </p:sp>
    </p:spTree>
    <p:extLst>
      <p:ext uri="{BB962C8B-B14F-4D97-AF65-F5344CB8AC3E}">
        <p14:creationId xmlns:p14="http://schemas.microsoft.com/office/powerpoint/2010/main" val="1335503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1"/>
          <p:cNvSpPr>
            <a:spLocks noGrp="1"/>
          </p:cNvSpPr>
          <p:nvPr>
            <p:ph type="title"/>
          </p:nvPr>
        </p:nvSpPr>
        <p:spPr/>
        <p:txBody>
          <a:bodyPr/>
          <a:lstStyle/>
          <a:p>
            <a:endParaRPr lang="en-US" altLang="en-US"/>
          </a:p>
        </p:txBody>
      </p:sp>
      <p:pic>
        <p:nvPicPr>
          <p:cNvPr id="1116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Picture 6"/>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4648200"/>
            <a:ext cx="6122988" cy="914400"/>
          </a:xfrm>
        </p:spPr>
      </p:pic>
      <p:sp>
        <p:nvSpPr>
          <p:cNvPr id="10" name="Left Arrow 9"/>
          <p:cNvSpPr/>
          <p:nvPr/>
        </p:nvSpPr>
        <p:spPr>
          <a:xfrm>
            <a:off x="6477000" y="4495800"/>
            <a:ext cx="4191000" cy="1295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No Brokerage Name, No Contact Info</a:t>
            </a:r>
          </a:p>
        </p:txBody>
      </p:sp>
    </p:spTree>
    <p:extLst>
      <p:ext uri="{BB962C8B-B14F-4D97-AF65-F5344CB8AC3E}">
        <p14:creationId xmlns:p14="http://schemas.microsoft.com/office/powerpoint/2010/main" val="316431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3" descr="Screen shot 2011-04-05 at 6.58.05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05000"/>
            <a:ext cx="914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2" name="Title 4"/>
          <p:cNvSpPr>
            <a:spLocks noGrp="1"/>
          </p:cNvSpPr>
          <p:nvPr>
            <p:ph type="title"/>
          </p:nvPr>
        </p:nvSpPr>
        <p:spPr/>
        <p:txBody>
          <a:bodyPr/>
          <a:lstStyle/>
          <a:p>
            <a:r>
              <a:rPr lang="en-US" altLang="en-US"/>
              <a:t>Here</a:t>
            </a:r>
            <a:r>
              <a:rPr lang="ja-JP" altLang="en-US"/>
              <a:t>’</a:t>
            </a:r>
            <a:r>
              <a:rPr lang="en-US" altLang="ja-JP"/>
              <a:t>s how you know!</a:t>
            </a:r>
            <a:endParaRPr lang="en-US" altLang="en-US"/>
          </a:p>
        </p:txBody>
      </p:sp>
    </p:spTree>
    <p:extLst>
      <p:ext uri="{BB962C8B-B14F-4D97-AF65-F5344CB8AC3E}">
        <p14:creationId xmlns:p14="http://schemas.microsoft.com/office/powerpoint/2010/main" val="1087399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thoughts……</a:t>
            </a:r>
            <a:endParaRPr lang="en-US" dirty="0"/>
          </a:p>
        </p:txBody>
      </p:sp>
      <p:pic>
        <p:nvPicPr>
          <p:cNvPr id="6" name="Picture 5"/>
          <p:cNvPicPr>
            <a:picLocks noChangeAspect="1"/>
          </p:cNvPicPr>
          <p:nvPr/>
        </p:nvPicPr>
        <p:blipFill>
          <a:blip r:embed="rId3"/>
          <a:stretch>
            <a:fillRect/>
          </a:stretch>
        </p:blipFill>
        <p:spPr>
          <a:xfrm>
            <a:off x="2032000" y="1298448"/>
            <a:ext cx="8128000" cy="5178552"/>
          </a:xfrm>
          <a:prstGeom prst="rect">
            <a:avLst/>
          </a:prstGeom>
        </p:spPr>
      </p:pic>
    </p:spTree>
    <p:extLst>
      <p:ext uri="{BB962C8B-B14F-4D97-AF65-F5344CB8AC3E}">
        <p14:creationId xmlns:p14="http://schemas.microsoft.com/office/powerpoint/2010/main" val="17306762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Title 1"/>
          <p:cNvSpPr>
            <a:spLocks noGrp="1"/>
          </p:cNvSpPr>
          <p:nvPr>
            <p:ph type="title"/>
          </p:nvPr>
        </p:nvSpPr>
        <p:spPr/>
        <p:txBody>
          <a:bodyPr/>
          <a:lstStyle/>
          <a:p>
            <a:r>
              <a:rPr lang="en-US" altLang="en-US"/>
              <a:t>Check the information for correctness</a:t>
            </a:r>
          </a:p>
        </p:txBody>
      </p:sp>
      <p:pic>
        <p:nvPicPr>
          <p:cNvPr id="113666" name="Picture 2" descr="Screen shot 2011-04-05 at 6.59.36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1634" y="1690688"/>
            <a:ext cx="7213600"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7274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Title 1"/>
          <p:cNvSpPr>
            <a:spLocks noGrp="1"/>
          </p:cNvSpPr>
          <p:nvPr>
            <p:ph type="title"/>
          </p:nvPr>
        </p:nvSpPr>
        <p:spPr/>
        <p:txBody>
          <a:bodyPr/>
          <a:lstStyle/>
          <a:p>
            <a:r>
              <a:rPr lang="en-US" altLang="en-US"/>
              <a:t>Correct Errors….</a:t>
            </a:r>
          </a:p>
        </p:txBody>
      </p:sp>
      <p:pic>
        <p:nvPicPr>
          <p:cNvPr id="114690" name="Picture 2" descr="Screen shot 2011-04-05 at 8.27.32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9950" y="1422400"/>
            <a:ext cx="79121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8933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Title 1"/>
          <p:cNvSpPr>
            <a:spLocks noGrp="1"/>
          </p:cNvSpPr>
          <p:nvPr>
            <p:ph type="title"/>
          </p:nvPr>
        </p:nvSpPr>
        <p:spPr/>
        <p:txBody>
          <a:bodyPr/>
          <a:lstStyle/>
          <a:p>
            <a:r>
              <a:rPr lang="en-US" altLang="en-US"/>
              <a:t>Keep at it!!!!</a:t>
            </a:r>
          </a:p>
        </p:txBody>
      </p:sp>
      <p:pic>
        <p:nvPicPr>
          <p:cNvPr id="115714" name="Picture 2" descr="Screen shot 2011-04-06 at 8.13.33 A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1695450"/>
            <a:ext cx="7264400" cy="346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115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tLang="en-US"/>
              <a:t>A little advice from Inman</a:t>
            </a:r>
          </a:p>
        </p:txBody>
      </p:sp>
      <p:pic>
        <p:nvPicPr>
          <p:cNvPr id="116738" name="Content Placeholder 3" descr="Screen shot 2011-09-13 at 12.49.44 PM.png"/>
          <p:cNvPicPr>
            <a:picLocks noGrp="1" noChangeAspect="1"/>
          </p:cNvPicPr>
          <p:nvPr>
            <p:ph idx="1"/>
          </p:nvPr>
        </p:nvPicPr>
        <p:blipFill>
          <a:blip r:embed="rId2">
            <a:extLst>
              <a:ext uri="{28A0092B-C50C-407E-A947-70E740481C1C}">
                <a14:useLocalDpi xmlns:a14="http://schemas.microsoft.com/office/drawing/2010/main" val="0"/>
              </a:ext>
            </a:extLst>
          </a:blip>
          <a:srcRect l="-11610" r="-11610"/>
          <a:stretch>
            <a:fillRect/>
          </a:stretch>
        </p:blipFill>
        <p:spPr>
          <a:xfrm>
            <a:off x="1311965" y="1690688"/>
            <a:ext cx="8229600" cy="4530725"/>
          </a:xfrm>
        </p:spPr>
      </p:pic>
    </p:spTree>
    <p:extLst>
      <p:ext uri="{BB962C8B-B14F-4D97-AF65-F5344CB8AC3E}">
        <p14:creationId xmlns:p14="http://schemas.microsoft.com/office/powerpoint/2010/main" val="711763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tLang="en-US"/>
              <a:t>NAR MLS Rules and Regulations</a:t>
            </a:r>
          </a:p>
        </p:txBody>
      </p:sp>
      <p:sp>
        <p:nvSpPr>
          <p:cNvPr id="117762" name="Content Placeholder 2"/>
          <p:cNvSpPr>
            <a:spLocks noGrp="1"/>
          </p:cNvSpPr>
          <p:nvPr>
            <p:ph idx="1"/>
          </p:nvPr>
        </p:nvSpPr>
        <p:spPr>
          <a:xfrm>
            <a:off x="838200" y="1881810"/>
            <a:ext cx="8229600" cy="4530725"/>
          </a:xfrm>
        </p:spPr>
        <p:txBody>
          <a:bodyPr/>
          <a:lstStyle/>
          <a:p>
            <a:r>
              <a:rPr lang="ja-JP" altLang="en-US" b="1" u="sng" dirty="0"/>
              <a:t>“</a:t>
            </a:r>
            <a:r>
              <a:rPr lang="en-US" altLang="ja-JP" b="1" u="sng" dirty="0"/>
              <a:t>MLS Compilation</a:t>
            </a:r>
            <a:r>
              <a:rPr lang="ja-JP" altLang="en-US" b="1" dirty="0"/>
              <a:t>”</a:t>
            </a:r>
            <a:r>
              <a:rPr lang="en-US" altLang="ja-JP" dirty="0"/>
              <a:t> means any format in which property listing data is collected and disseminated to the Subscribers, including, but not limited to, bound book, loose-leaf binder, computer database, card file, or any other format determined by the Board.</a:t>
            </a:r>
          </a:p>
          <a:p>
            <a:r>
              <a:rPr lang="ja-JP" altLang="en-US" b="1" dirty="0"/>
              <a:t>“</a:t>
            </a:r>
            <a:r>
              <a:rPr lang="en-US" altLang="ja-JP" b="1" dirty="0"/>
              <a:t>Modified Public MLS</a:t>
            </a:r>
            <a:r>
              <a:rPr lang="ja-JP" altLang="en-US" b="1" dirty="0"/>
              <a:t>”</a:t>
            </a:r>
            <a:r>
              <a:rPr lang="en-US" altLang="ja-JP" dirty="0"/>
              <a:t> means that portion of the Private MLS that the MLS elects to make available to Subscribers for use on the Subscriber</a:t>
            </a:r>
            <a:r>
              <a:rPr lang="ja-JP" altLang="en-US" dirty="0"/>
              <a:t>’</a:t>
            </a:r>
            <a:r>
              <a:rPr lang="en-US" altLang="ja-JP" dirty="0"/>
              <a:t>s web-site, as further defined in Section 13 of the MLS Rules and Regulations. </a:t>
            </a:r>
          </a:p>
          <a:p>
            <a:pPr>
              <a:buFont typeface="Wingdings" charset="2"/>
              <a:buNone/>
            </a:pPr>
            <a:endParaRPr lang="en-US" altLang="en-US" dirty="0"/>
          </a:p>
        </p:txBody>
      </p:sp>
    </p:spTree>
    <p:extLst>
      <p:ext uri="{BB962C8B-B14F-4D97-AF65-F5344CB8AC3E}">
        <p14:creationId xmlns:p14="http://schemas.microsoft.com/office/powerpoint/2010/main" val="1119549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Title 1"/>
          <p:cNvSpPr>
            <a:spLocks noGrp="1"/>
          </p:cNvSpPr>
          <p:nvPr>
            <p:ph type="title"/>
          </p:nvPr>
        </p:nvSpPr>
        <p:spPr>
          <a:xfrm>
            <a:off x="1981200" y="277814"/>
            <a:ext cx="8229600" cy="1474787"/>
          </a:xfrm>
        </p:spPr>
        <p:txBody>
          <a:bodyPr/>
          <a:lstStyle/>
          <a:p>
            <a:r>
              <a:rPr lang="en-US" altLang="en-US"/>
              <a:t>MLS Rules and Regulations</a:t>
            </a:r>
            <a:br>
              <a:rPr lang="en-US" altLang="en-US"/>
            </a:br>
            <a:r>
              <a:rPr lang="en-US" altLang="en-US"/>
              <a:t>	Branded vs. Unbranded Tours</a:t>
            </a:r>
          </a:p>
        </p:txBody>
      </p:sp>
      <p:pic>
        <p:nvPicPr>
          <p:cNvPr id="11878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36850" y="2209800"/>
            <a:ext cx="7493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67014" y="1905000"/>
            <a:ext cx="6630987"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3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p:txBody>
          <a:bodyPr/>
          <a:lstStyle/>
          <a:p>
            <a:r>
              <a:rPr lang="en-US" altLang="en-US"/>
              <a:t>Copyright Issues…….</a:t>
            </a:r>
          </a:p>
        </p:txBody>
      </p:sp>
      <p:pic>
        <p:nvPicPr>
          <p:cNvPr id="119810" name="Content Placeholder 3" descr="logo_realtordotorg.gif"/>
          <p:cNvPicPr>
            <a:picLocks noGrp="1" noChangeAspect="1"/>
          </p:cNvPicPr>
          <p:nvPr>
            <p:ph idx="1"/>
          </p:nvPr>
        </p:nvPicPr>
        <p:blipFill>
          <a:blip r:embed="rId2">
            <a:extLst>
              <a:ext uri="{28A0092B-C50C-407E-A947-70E740481C1C}">
                <a14:useLocalDpi xmlns:a14="http://schemas.microsoft.com/office/drawing/2010/main" val="0"/>
              </a:ext>
            </a:extLst>
          </a:blip>
          <a:srcRect t="-23299" b="-23299"/>
          <a:stretch>
            <a:fillRect/>
          </a:stretch>
        </p:blipFill>
        <p:spPr/>
      </p:pic>
    </p:spTree>
    <p:extLst>
      <p:ext uri="{BB962C8B-B14F-4D97-AF65-F5344CB8AC3E}">
        <p14:creationId xmlns:p14="http://schemas.microsoft.com/office/powerpoint/2010/main" val="7506864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Title 1"/>
          <p:cNvSpPr>
            <a:spLocks noGrp="1"/>
          </p:cNvSpPr>
          <p:nvPr>
            <p:ph type="title"/>
          </p:nvPr>
        </p:nvSpPr>
        <p:spPr/>
        <p:txBody>
          <a:bodyPr/>
          <a:lstStyle/>
          <a:p>
            <a:r>
              <a:rPr lang="en-US" altLang="en-US"/>
              <a:t>It</a:t>
            </a:r>
            <a:r>
              <a:rPr lang="ja-JP" altLang="en-US"/>
              <a:t>’</a:t>
            </a:r>
            <a:r>
              <a:rPr lang="en-US" altLang="ja-JP"/>
              <a:t>s a MESS out there!</a:t>
            </a:r>
            <a:endParaRPr lang="en-US" altLang="en-US"/>
          </a:p>
        </p:txBody>
      </p:sp>
      <p:pic>
        <p:nvPicPr>
          <p:cNvPr id="1208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93800"/>
            <a:ext cx="8915400" cy="566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1592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US" altLang="en-US"/>
              <a:t>The pictures in the MLS are copyrighted to the MLS!</a:t>
            </a:r>
          </a:p>
        </p:txBody>
      </p:sp>
      <p:pic>
        <p:nvPicPr>
          <p:cNvPr id="12185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676400"/>
            <a:ext cx="777240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6269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r>
              <a:rPr lang="en-US" altLang="en-US"/>
              <a:t>It</a:t>
            </a:r>
            <a:r>
              <a:rPr lang="ja-JP" altLang="en-US"/>
              <a:t>’</a:t>
            </a:r>
            <a:r>
              <a:rPr lang="en-US" altLang="ja-JP"/>
              <a:t>s a Puzzle- Do you understand the pieces?</a:t>
            </a:r>
            <a:endParaRPr lang="en-US" altLang="en-US"/>
          </a:p>
        </p:txBody>
      </p:sp>
      <p:pic>
        <p:nvPicPr>
          <p:cNvPr id="122882" name="Picture 2" descr="http://www.tackboardsunlimited.com/images/boards/3-puzz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488115">
            <a:off x="3583781" y="2335484"/>
            <a:ext cx="4110038"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3886200" y="3352800"/>
            <a:ext cx="1752600" cy="457200"/>
          </a:xfrm>
          <a:prstGeom prst="rect">
            <a:avLst/>
          </a:prstGeom>
        </p:spPr>
        <p:txBody>
          <a:bodyPr anchor="ctr">
            <a:normAutofit fontScale="85000" lnSpcReduction="10000"/>
          </a:bodyPr>
          <a:lstStyle/>
          <a:p>
            <a:pPr algn="ctr">
              <a:defRPr/>
            </a:pPr>
            <a:r>
              <a:rPr lang="en-US" sz="2400" dirty="0">
                <a:solidFill>
                  <a:schemeClr val="bg1"/>
                </a:solidFill>
                <a:latin typeface="Arial Black" pitchFamily="34" charset="0"/>
                <a:ea typeface="+mj-ea"/>
                <a:cs typeface="+mj-cs"/>
              </a:rPr>
              <a:t>MLS Rules</a:t>
            </a:r>
          </a:p>
        </p:txBody>
      </p:sp>
      <p:sp>
        <p:nvSpPr>
          <p:cNvPr id="6" name="Title 1"/>
          <p:cNvSpPr txBox="1">
            <a:spLocks/>
          </p:cNvSpPr>
          <p:nvPr/>
        </p:nvSpPr>
        <p:spPr>
          <a:xfrm>
            <a:off x="4876800" y="2438400"/>
            <a:ext cx="1905000" cy="457200"/>
          </a:xfrm>
          <a:prstGeom prst="rect">
            <a:avLst/>
          </a:prstGeom>
        </p:spPr>
        <p:txBody>
          <a:bodyPr anchor="ctr">
            <a:normAutofit fontScale="40000" lnSpcReduction="20000"/>
          </a:bodyPr>
          <a:lstStyle/>
          <a:p>
            <a:pPr algn="ctr">
              <a:defRPr/>
            </a:pPr>
            <a:r>
              <a:rPr lang="en-US" sz="4400" dirty="0">
                <a:solidFill>
                  <a:schemeClr val="bg1"/>
                </a:solidFill>
                <a:latin typeface="Arial Black" pitchFamily="34" charset="0"/>
                <a:ea typeface="+mj-ea"/>
                <a:cs typeface="+mj-cs"/>
              </a:rPr>
              <a:t>License Law</a:t>
            </a:r>
          </a:p>
        </p:txBody>
      </p:sp>
      <p:sp>
        <p:nvSpPr>
          <p:cNvPr id="7" name="Title 1"/>
          <p:cNvSpPr txBox="1">
            <a:spLocks/>
          </p:cNvSpPr>
          <p:nvPr/>
        </p:nvSpPr>
        <p:spPr>
          <a:xfrm>
            <a:off x="5791200" y="3352800"/>
            <a:ext cx="1828800" cy="457200"/>
          </a:xfrm>
          <a:prstGeom prst="rect">
            <a:avLst/>
          </a:prstGeom>
        </p:spPr>
        <p:txBody>
          <a:bodyPr anchor="ctr">
            <a:normAutofit fontScale="40000" lnSpcReduction="20000"/>
          </a:bodyPr>
          <a:lstStyle/>
          <a:p>
            <a:pPr algn="ctr">
              <a:defRPr/>
            </a:pPr>
            <a:r>
              <a:rPr lang="en-US" sz="4400" dirty="0">
                <a:solidFill>
                  <a:schemeClr val="bg1"/>
                </a:solidFill>
                <a:latin typeface="Arial Black" pitchFamily="34" charset="0"/>
                <a:ea typeface="+mj-ea"/>
                <a:cs typeface="+mj-cs"/>
              </a:rPr>
              <a:t>Ethics Codes</a:t>
            </a:r>
          </a:p>
        </p:txBody>
      </p:sp>
    </p:spTree>
    <p:extLst>
      <p:ext uri="{BB962C8B-B14F-4D97-AF65-F5344CB8AC3E}">
        <p14:creationId xmlns:p14="http://schemas.microsoft.com/office/powerpoint/2010/main" val="17390940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tLang="en-US"/>
              <a:t>Brokerage Models/Anti-Trust</a:t>
            </a:r>
          </a:p>
        </p:txBody>
      </p:sp>
      <p:pic>
        <p:nvPicPr>
          <p:cNvPr id="942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28530"/>
            <a:ext cx="65659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2561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5" name="Content Placeholder 3" descr="legal compliance is sexy.jpg"/>
          <p:cNvPicPr>
            <a:picLocks noGrp="1" noChangeAspect="1"/>
          </p:cNvPicPr>
          <p:nvPr>
            <p:ph idx="1"/>
          </p:nvPr>
        </p:nvPicPr>
        <p:blipFill>
          <a:blip r:embed="rId2">
            <a:extLst>
              <a:ext uri="{28A0092B-C50C-407E-A947-70E740481C1C}">
                <a14:useLocalDpi xmlns:a14="http://schemas.microsoft.com/office/drawing/2010/main" val="0"/>
              </a:ext>
            </a:extLst>
          </a:blip>
          <a:srcRect t="22473" b="22473"/>
          <a:stretch>
            <a:fillRect/>
          </a:stretch>
        </p:blipFill>
        <p:spPr>
          <a:xfrm>
            <a:off x="1565276" y="0"/>
            <a:ext cx="9102725" cy="6858000"/>
          </a:xfrm>
        </p:spPr>
      </p:pic>
    </p:spTree>
    <p:extLst>
      <p:ext uri="{BB962C8B-B14F-4D97-AF65-F5344CB8AC3E}">
        <p14:creationId xmlns:p14="http://schemas.microsoft.com/office/powerpoint/2010/main" val="1700590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altLang="en-US" b="1"/>
              <a:t>Professional Standards Committees</a:t>
            </a:r>
          </a:p>
        </p:txBody>
      </p:sp>
      <p:sp>
        <p:nvSpPr>
          <p:cNvPr id="124930" name="Rectangle 3"/>
          <p:cNvSpPr>
            <a:spLocks noGrp="1" noChangeArrowheads="1"/>
          </p:cNvSpPr>
          <p:nvPr>
            <p:ph type="body" idx="1"/>
          </p:nvPr>
        </p:nvSpPr>
        <p:spPr>
          <a:xfrm>
            <a:off x="1905000" y="2895601"/>
            <a:ext cx="8229600" cy="3082925"/>
          </a:xfrm>
        </p:spPr>
        <p:txBody>
          <a:bodyPr/>
          <a:lstStyle/>
          <a:p>
            <a:pPr algn="ctr" eaLnBrk="1" hangingPunct="1">
              <a:buFont typeface="Wingdings" charset="2"/>
              <a:buNone/>
            </a:pPr>
            <a:endParaRPr lang="en-US" altLang="en-US"/>
          </a:p>
          <a:p>
            <a:pPr algn="ctr" eaLnBrk="1" hangingPunct="1">
              <a:buFont typeface="Wingdings" charset="2"/>
              <a:buNone/>
            </a:pPr>
            <a:endParaRPr lang="en-US" altLang="en-US"/>
          </a:p>
          <a:p>
            <a:pPr algn="ctr" eaLnBrk="1" hangingPunct="1">
              <a:buFont typeface="Wingdings" charset="2"/>
              <a:buNone/>
            </a:pPr>
            <a:endParaRPr lang="en-US" altLang="en-US"/>
          </a:p>
          <a:p>
            <a:pPr algn="ctr" eaLnBrk="1" hangingPunct="1">
              <a:buFont typeface="Wingdings" charset="2"/>
              <a:buNone/>
            </a:pPr>
            <a:r>
              <a:rPr lang="en-US" altLang="en-US"/>
              <a:t>Are going to be busy!</a:t>
            </a:r>
          </a:p>
          <a:p>
            <a:pPr algn="ctr" eaLnBrk="1" hangingPunct="1">
              <a:buFont typeface="Wingdings" charset="2"/>
              <a:buNone/>
            </a:pPr>
            <a:r>
              <a:rPr lang="en-US" altLang="en-US"/>
              <a:t>How will you monitor these changes and the violations that could occur?</a:t>
            </a:r>
          </a:p>
        </p:txBody>
      </p:sp>
      <p:pic>
        <p:nvPicPr>
          <p:cNvPr id="124931" name="Picture 5" descr="http://rolexawards.com/media/images/about-the-awards/selection-committee-banner.jpg"/>
          <p:cNvPicPr>
            <a:picLocks noChangeAspect="1" noChangeArrowheads="1"/>
          </p:cNvPicPr>
          <p:nvPr/>
        </p:nvPicPr>
        <p:blipFill>
          <a:blip r:embed="rId3">
            <a:extLst>
              <a:ext uri="{28A0092B-C50C-407E-A947-70E740481C1C}">
                <a14:useLocalDpi xmlns:a14="http://schemas.microsoft.com/office/drawing/2010/main" val="0"/>
              </a:ext>
            </a:extLst>
          </a:blip>
          <a:srcRect l="3902" t="15678" r="4390"/>
          <a:stretch>
            <a:fillRect/>
          </a:stretch>
        </p:blipFill>
        <p:spPr bwMode="auto">
          <a:xfrm>
            <a:off x="3581401" y="1752601"/>
            <a:ext cx="4621213"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994877"/>
      </p:ext>
    </p:extLst>
  </p:cSld>
  <p:clrMapOvr>
    <a:masterClrMapping/>
  </p:clrMapOvr>
  <p:transition spd="med">
    <p:wedg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ctrTitle"/>
          </p:nvPr>
        </p:nvSpPr>
        <p:spPr>
          <a:xfrm>
            <a:off x="2362200" y="2057400"/>
            <a:ext cx="8153400" cy="801688"/>
          </a:xfrm>
          <a:effectLst>
            <a:outerShdw dist="17961" dir="2700000" algn="ctr" rotWithShape="0">
              <a:schemeClr val="bg2"/>
            </a:outerShdw>
          </a:effectLst>
        </p:spPr>
        <p:txBody>
          <a:bodyPr/>
          <a:lstStyle/>
          <a:p>
            <a:r>
              <a:rPr lang="en-US" altLang="en-US" sz="4000"/>
              <a:t>Thanks for joining me today!</a:t>
            </a:r>
          </a:p>
        </p:txBody>
      </p:sp>
      <p:sp>
        <p:nvSpPr>
          <p:cNvPr id="126978" name="Rectangle 3"/>
          <p:cNvSpPr>
            <a:spLocks noGrp="1" noChangeArrowheads="1"/>
          </p:cNvSpPr>
          <p:nvPr>
            <p:ph type="subTitle" idx="1"/>
          </p:nvPr>
        </p:nvSpPr>
        <p:spPr>
          <a:xfrm>
            <a:off x="5715000" y="3163888"/>
            <a:ext cx="4648200" cy="1947862"/>
          </a:xfrm>
          <a:effectLst>
            <a:outerShdw dist="17961" dir="2700000" algn="ctr" rotWithShape="0">
              <a:schemeClr val="bg2"/>
            </a:outerShdw>
          </a:effectLst>
        </p:spPr>
        <p:txBody>
          <a:bodyPr/>
          <a:lstStyle/>
          <a:p>
            <a:pPr>
              <a:lnSpc>
                <a:spcPct val="90000"/>
              </a:lnSpc>
              <a:buFont typeface="Wingdings" charset="2"/>
              <a:buNone/>
            </a:pPr>
            <a:r>
              <a:rPr lang="en-US" altLang="en-US" sz="2700"/>
              <a:t>Marcie Roggow, ABR, CCIM, CRB, CRS, DREI, GRI, SRS</a:t>
            </a:r>
          </a:p>
          <a:p>
            <a:pPr>
              <a:lnSpc>
                <a:spcPct val="90000"/>
              </a:lnSpc>
              <a:buFont typeface="Wingdings" charset="2"/>
              <a:buNone/>
            </a:pPr>
            <a:endParaRPr lang="en-US" altLang="en-US" sz="2700"/>
          </a:p>
          <a:p>
            <a:pPr>
              <a:lnSpc>
                <a:spcPct val="90000"/>
              </a:lnSpc>
              <a:buFont typeface="Wingdings" charset="2"/>
              <a:buNone/>
            </a:pPr>
            <a:r>
              <a:rPr lang="en-US" altLang="en-US" sz="2700"/>
              <a:t>Marcie@marcieroggow.com</a:t>
            </a:r>
          </a:p>
          <a:p>
            <a:pPr>
              <a:lnSpc>
                <a:spcPct val="90000"/>
              </a:lnSpc>
              <a:buFont typeface="Wingdings" charset="2"/>
              <a:buNone/>
            </a:pPr>
            <a:endParaRPr lang="en-US" altLang="en-US" sz="1700"/>
          </a:p>
          <a:p>
            <a:pPr>
              <a:lnSpc>
                <a:spcPct val="90000"/>
              </a:lnSpc>
              <a:buFont typeface="Wingdings" charset="2"/>
              <a:buNone/>
            </a:pPr>
            <a:endParaRPr lang="en-US" altLang="en-US" sz="1700"/>
          </a:p>
          <a:p>
            <a:pPr>
              <a:lnSpc>
                <a:spcPct val="90000"/>
              </a:lnSpc>
              <a:buFont typeface="Wingdings" charset="2"/>
              <a:buNone/>
            </a:pPr>
            <a:endParaRPr lang="en-US" altLang="en-US" sz="1700"/>
          </a:p>
        </p:txBody>
      </p:sp>
      <p:sp>
        <p:nvSpPr>
          <p:cNvPr id="126979" name="TextBox 4"/>
          <p:cNvSpPr txBox="1">
            <a:spLocks noChangeArrowheads="1"/>
          </p:cNvSpPr>
          <p:nvPr/>
        </p:nvSpPr>
        <p:spPr bwMode="auto">
          <a:xfrm>
            <a:off x="1970089" y="6096000"/>
            <a:ext cx="7437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3000">
                <a:solidFill>
                  <a:schemeClr val="tx1"/>
                </a:solidFill>
                <a:latin typeface="Arial" charset="0"/>
                <a:ea typeface="ＭＳ Ｐゴシック" charset="-128"/>
              </a:defRPr>
            </a:lvl1pPr>
            <a:lvl2pPr marL="742950" indent="-285750">
              <a:spcBef>
                <a:spcPct val="20000"/>
              </a:spcBef>
              <a:buClr>
                <a:schemeClr val="accent2"/>
              </a:buClr>
              <a:buSzPct val="60000"/>
              <a:buFont typeface="Wingdings" charset="2"/>
              <a:buChar char="q"/>
              <a:defRPr sz="2600">
                <a:solidFill>
                  <a:schemeClr val="tx1"/>
                </a:solidFill>
                <a:latin typeface="Arial" charset="0"/>
                <a:ea typeface="ＭＳ Ｐゴシック" charset="-128"/>
              </a:defRPr>
            </a:lvl2pPr>
            <a:lvl3pPr marL="1143000" indent="-228600">
              <a:spcBef>
                <a:spcPct val="20000"/>
              </a:spcBef>
              <a:buClr>
                <a:schemeClr val="accent1"/>
              </a:buClr>
              <a:buSzPct val="65000"/>
              <a:buFont typeface="Wingdings" charset="2"/>
              <a:buChar char="n"/>
              <a:defRPr sz="2200">
                <a:solidFill>
                  <a:schemeClr val="tx1"/>
                </a:solidFill>
                <a:latin typeface="Arial" charset="0"/>
                <a:ea typeface="ＭＳ Ｐゴシック" charset="-128"/>
              </a:defRPr>
            </a:lvl3pPr>
            <a:lvl4pPr marL="1600200" indent="-228600">
              <a:spcBef>
                <a:spcPct val="20000"/>
              </a:spcBef>
              <a:buClr>
                <a:schemeClr val="accent2"/>
              </a:buClr>
              <a:buSzPct val="70000"/>
              <a:buFont typeface="Wingdings" charset="2"/>
              <a:buChar char="q"/>
              <a:defRPr sz="2000">
                <a:solidFill>
                  <a:schemeClr val="tx1"/>
                </a:solidFill>
                <a:latin typeface="Arial" charset="0"/>
                <a:ea typeface="ＭＳ Ｐゴシック" charset="-128"/>
              </a:defRPr>
            </a:lvl4pPr>
            <a:lvl5pPr marL="2057400" indent="-228600">
              <a:spcBef>
                <a:spcPct val="20000"/>
              </a:spcBef>
              <a:buClr>
                <a:schemeClr val="accent1"/>
              </a:buClr>
              <a:buSzPct val="75000"/>
              <a:buFont typeface="Wingdings" charset="2"/>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1"/>
              </a:buClr>
              <a:buSzPct val="75000"/>
              <a:buFont typeface="Wingdings" charset="2"/>
              <a:buChar char="§"/>
              <a:defRPr sz="2000">
                <a:solidFill>
                  <a:schemeClr val="tx1"/>
                </a:solidFill>
                <a:latin typeface="Arial" charset="0"/>
                <a:ea typeface="ＭＳ Ｐゴシック" charset="-128"/>
              </a:defRPr>
            </a:lvl9pPr>
          </a:lstStyle>
          <a:p>
            <a:pPr eaLnBrk="1" hangingPunct="1">
              <a:spcBef>
                <a:spcPct val="0"/>
              </a:spcBef>
              <a:buClrTx/>
              <a:buSzTx/>
              <a:buFontTx/>
              <a:buNone/>
            </a:pPr>
            <a:r>
              <a:rPr lang="en-US" altLang="en-US" sz="1800"/>
              <a:t>…ushering a new age of broker e-empowerment</a:t>
            </a:r>
          </a:p>
        </p:txBody>
      </p:sp>
      <p:pic>
        <p:nvPicPr>
          <p:cNvPr id="126980" name="Picture 6" descr="RoggowM-img_4371masterpiece-floor4-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505200"/>
            <a:ext cx="3429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41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Title 1"/>
          <p:cNvSpPr>
            <a:spLocks noGrp="1"/>
          </p:cNvSpPr>
          <p:nvPr>
            <p:ph type="title"/>
          </p:nvPr>
        </p:nvSpPr>
        <p:spPr/>
        <p:txBody>
          <a:bodyPr/>
          <a:lstStyle/>
          <a:p>
            <a:r>
              <a:rPr lang="en-US" altLang="en-US"/>
              <a:t>Anti-trust violations: Call the FTC</a:t>
            </a:r>
          </a:p>
        </p:txBody>
      </p:sp>
      <p:pic>
        <p:nvPicPr>
          <p:cNvPr id="95234" name="Content Placeholder 3" descr="6% post.png"/>
          <p:cNvPicPr>
            <a:picLocks noGrp="1" noChangeAspect="1"/>
          </p:cNvPicPr>
          <p:nvPr>
            <p:ph idx="1"/>
          </p:nvPr>
        </p:nvPicPr>
        <p:blipFill>
          <a:blip r:embed="rId2">
            <a:extLst>
              <a:ext uri="{28A0092B-C50C-407E-A947-70E740481C1C}">
                <a14:useLocalDpi xmlns:a14="http://schemas.microsoft.com/office/drawing/2010/main" val="0"/>
              </a:ext>
            </a:extLst>
          </a:blip>
          <a:srcRect t="-54785" b="-54785"/>
          <a:stretch>
            <a:fillRect/>
          </a:stretch>
        </p:blipFill>
        <p:spPr/>
      </p:pic>
    </p:spTree>
    <p:extLst>
      <p:ext uri="{BB962C8B-B14F-4D97-AF65-F5344CB8AC3E}">
        <p14:creationId xmlns:p14="http://schemas.microsoft.com/office/powerpoint/2010/main" val="1505400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5" descr="Screen shot 2014-08-25 at 4.50.0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8353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3" descr="friend4.png"/>
          <p:cNvPicPr>
            <a:picLocks noChangeAspect="1"/>
          </p:cNvPicPr>
          <p:nvPr/>
        </p:nvPicPr>
        <p:blipFill>
          <a:blip r:embed="rId2">
            <a:lum bright="64000"/>
            <a:extLst>
              <a:ext uri="{28A0092B-C50C-407E-A947-70E740481C1C}">
                <a14:useLocalDpi xmlns:a14="http://schemas.microsoft.com/office/drawing/2010/main" val="0"/>
              </a:ext>
            </a:extLst>
          </a:blip>
          <a:srcRect/>
          <a:stretch>
            <a:fillRect/>
          </a:stretch>
        </p:blipFill>
        <p:spPr bwMode="auto">
          <a:xfrm>
            <a:off x="1524000" y="1"/>
            <a:ext cx="93726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2" name="Title 1"/>
          <p:cNvSpPr>
            <a:spLocks noGrp="1"/>
          </p:cNvSpPr>
          <p:nvPr>
            <p:ph type="title"/>
          </p:nvPr>
        </p:nvSpPr>
        <p:spPr/>
        <p:txBody>
          <a:bodyPr/>
          <a:lstStyle/>
          <a:p>
            <a:r>
              <a:rPr lang="en-US" altLang="en-US"/>
              <a:t>Q &amp; A Platforms</a:t>
            </a:r>
          </a:p>
        </p:txBody>
      </p:sp>
      <p:sp>
        <p:nvSpPr>
          <p:cNvPr id="3" name="Content Placeholder 2"/>
          <p:cNvSpPr>
            <a:spLocks noGrp="1"/>
          </p:cNvSpPr>
          <p:nvPr>
            <p:ph idx="1"/>
          </p:nvPr>
        </p:nvSpPr>
        <p:spPr>
          <a:xfrm>
            <a:off x="1905000" y="1600201"/>
            <a:ext cx="8229600" cy="4530725"/>
          </a:xfrm>
        </p:spPr>
        <p:txBody>
          <a:bodyPr/>
          <a:lstStyle/>
          <a:p>
            <a:r>
              <a:rPr lang="en-US" altLang="en-US" sz="6000" b="1"/>
              <a:t>Trulia Voices</a:t>
            </a:r>
          </a:p>
          <a:p>
            <a:r>
              <a:rPr lang="en-US" altLang="en-US" sz="6000" b="1"/>
              <a:t>Zillow Advice</a:t>
            </a:r>
          </a:p>
          <a:p>
            <a:r>
              <a:rPr lang="en-US" altLang="en-US" sz="6000" b="1"/>
              <a:t>Yahoo! Answers</a:t>
            </a:r>
          </a:p>
        </p:txBody>
      </p:sp>
    </p:spTree>
    <p:extLst>
      <p:ext uri="{BB962C8B-B14F-4D97-AF65-F5344CB8AC3E}">
        <p14:creationId xmlns:p14="http://schemas.microsoft.com/office/powerpoint/2010/main" val="2092190859"/>
      </p:ext>
    </p:extLst>
  </p:cSld>
  <p:clrMapOvr>
    <a:masterClrMapping/>
  </p:clrMapOvr>
  <p:transition>
    <p:wedg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5"/>
          <p:cNvSpPr>
            <a:spLocks noGrp="1"/>
          </p:cNvSpPr>
          <p:nvPr>
            <p:ph type="title"/>
          </p:nvPr>
        </p:nvSpPr>
        <p:spPr/>
        <p:txBody>
          <a:bodyPr/>
          <a:lstStyle/>
          <a:p>
            <a:r>
              <a:rPr lang="en-US" altLang="en-US">
                <a:solidFill>
                  <a:srgbClr val="3366FF"/>
                </a:solidFill>
              </a:rPr>
              <a:t>Danger Lurks Here!</a:t>
            </a:r>
          </a:p>
        </p:txBody>
      </p:sp>
      <p:pic>
        <p:nvPicPr>
          <p:cNvPr id="98306"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651000"/>
            <a:ext cx="85725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truliaanswers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54200" y="1771650"/>
            <a:ext cx="8483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5312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2"/>
          <p:cNvSpPr>
            <a:spLocks noGrp="1"/>
          </p:cNvSpPr>
          <p:nvPr>
            <p:ph type="title"/>
          </p:nvPr>
        </p:nvSpPr>
        <p:spPr>
          <a:xfrm>
            <a:off x="1998663" y="280989"/>
            <a:ext cx="7823200" cy="1474787"/>
          </a:xfrm>
        </p:spPr>
        <p:txBody>
          <a:bodyPr>
            <a:normAutofit fontScale="90000"/>
          </a:bodyPr>
          <a:lstStyle/>
          <a:p>
            <a:r>
              <a:rPr lang="en-US" altLang="en-US" cap="none"/>
              <a:t> …AND ANSWER QUESTIONS ON TRULIA VOICES</a:t>
            </a:r>
          </a:p>
        </p:txBody>
      </p:sp>
      <p:sp>
        <p:nvSpPr>
          <p:cNvPr id="99330" name="Text Placeholder 7"/>
          <p:cNvSpPr>
            <a:spLocks noGrp="1"/>
          </p:cNvSpPr>
          <p:nvPr>
            <p:ph type="body" idx="1"/>
          </p:nvPr>
        </p:nvSpPr>
        <p:spPr>
          <a:xfrm>
            <a:off x="2197100" y="1755776"/>
            <a:ext cx="7823200" cy="4841875"/>
          </a:xfrm>
        </p:spPr>
        <p:txBody>
          <a:bodyPr/>
          <a:lstStyle/>
          <a:p>
            <a:pPr>
              <a:lnSpc>
                <a:spcPct val="90000"/>
              </a:lnSpc>
            </a:pPr>
            <a:r>
              <a:rPr lang="ja-JP" altLang="en-US"/>
              <a:t>“</a:t>
            </a:r>
            <a:r>
              <a:rPr lang="en-US" altLang="ja-JP"/>
              <a:t>As for the MLS or discount brokers, sometime it does appear on the MLS but 1) that broker only wants to list your  house to get buyer leads so he can sell them other homes that aren</a:t>
            </a:r>
            <a:r>
              <a:rPr lang="ja-JP" altLang="en-US"/>
              <a:t>’</a:t>
            </a:r>
            <a:r>
              <a:rPr lang="en-US" altLang="ja-JP"/>
              <a:t>t overpriced. 2) Me being a realtor, I know which brokers are discount brokers and I never show there homes. If I bring an offer and then the owner gets a little lower offer he will take that one because he is FSBO and doesn</a:t>
            </a:r>
            <a:r>
              <a:rPr lang="ja-JP" altLang="en-US"/>
              <a:t>’</a:t>
            </a:r>
            <a:r>
              <a:rPr lang="en-US" altLang="ja-JP"/>
              <a:t>t have to pay commission so I wasted my time showing that home and not get paid. 3) If I show it and the buyers go directly to the owner then im out of commission so I steer them away from those properties. Do it right the first time and hire a qualified realtor rather then waste your money GOOD LUCK!!!!</a:t>
            </a:r>
            <a:r>
              <a:rPr lang="ja-JP" altLang="en-US"/>
              <a:t>”</a:t>
            </a:r>
            <a:endParaRPr lang="en-US" altLang="ja-JP"/>
          </a:p>
          <a:p>
            <a:pPr>
              <a:lnSpc>
                <a:spcPct val="90000"/>
              </a:lnSpc>
            </a:pPr>
            <a:endParaRPr lang="en-US" altLang="en-US" sz="1700"/>
          </a:p>
        </p:txBody>
      </p:sp>
    </p:spTree>
    <p:extLst>
      <p:ext uri="{BB962C8B-B14F-4D97-AF65-F5344CB8AC3E}">
        <p14:creationId xmlns:p14="http://schemas.microsoft.com/office/powerpoint/2010/main" val="2074922312"/>
      </p:ext>
    </p:extLst>
  </p:cSld>
  <p:clrMapOvr>
    <a:masterClrMapping/>
  </p:clrMapOvr>
  <p:transition>
    <p:pull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tLang="en-US"/>
              <a:t>NAR  Trademark Violations</a:t>
            </a:r>
          </a:p>
        </p:txBody>
      </p:sp>
      <p:pic>
        <p:nvPicPr>
          <p:cNvPr id="100354" name="Content Placeholder 3" descr="best realtor PM.png"/>
          <p:cNvPicPr>
            <a:picLocks noGrp="1" noChangeAspect="1"/>
          </p:cNvPicPr>
          <p:nvPr>
            <p:ph idx="1"/>
          </p:nvPr>
        </p:nvPicPr>
        <p:blipFill>
          <a:blip r:embed="rId2">
            <a:extLst>
              <a:ext uri="{28A0092B-C50C-407E-A947-70E740481C1C}">
                <a14:useLocalDpi xmlns:a14="http://schemas.microsoft.com/office/drawing/2010/main" val="0"/>
              </a:ext>
            </a:extLst>
          </a:blip>
          <a:srcRect t="-146860" b="-146860"/>
          <a:stretch>
            <a:fillRect/>
          </a:stretch>
        </p:blipFill>
        <p:spPr/>
      </p:pic>
    </p:spTree>
    <p:extLst>
      <p:ext uri="{BB962C8B-B14F-4D97-AF65-F5344CB8AC3E}">
        <p14:creationId xmlns:p14="http://schemas.microsoft.com/office/powerpoint/2010/main" val="232354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695</Words>
  <Application>Microsoft Macintosh PowerPoint</Application>
  <PresentationFormat>Widescreen</PresentationFormat>
  <Paragraphs>69</Paragraphs>
  <Slides>32</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Calibri</vt:lpstr>
      <vt:lpstr>Calibri Light</vt:lpstr>
      <vt:lpstr>ＭＳ Ｐゴシック</vt:lpstr>
      <vt:lpstr>Yu Gothic</vt:lpstr>
      <vt:lpstr>Yu Gothic Light</vt:lpstr>
      <vt:lpstr>Arial</vt:lpstr>
      <vt:lpstr>Arial Black</vt:lpstr>
      <vt:lpstr>Arial Rounded MT Bold</vt:lpstr>
      <vt:lpstr>Wingdings</vt:lpstr>
      <vt:lpstr>Office Theme</vt:lpstr>
      <vt:lpstr>Secret clubs that aren’t secret!</vt:lpstr>
      <vt:lpstr>Your thoughts……</vt:lpstr>
      <vt:lpstr>Brokerage Models/Anti-Trust</vt:lpstr>
      <vt:lpstr>Anti-trust violations: Call the FTC</vt:lpstr>
      <vt:lpstr>PowerPoint Presentation</vt:lpstr>
      <vt:lpstr>Q &amp; A Platforms</vt:lpstr>
      <vt:lpstr>Danger Lurks Here!</vt:lpstr>
      <vt:lpstr> …AND ANSWER QUESTIONS ON TRULIA VOICES</vt:lpstr>
      <vt:lpstr>NAR  Trademark Violations</vt:lpstr>
      <vt:lpstr> And they’re Blogging</vt:lpstr>
      <vt:lpstr>Freedom of Speech???</vt:lpstr>
      <vt:lpstr>THE OPINIONS EXPRESSED ON THIS BLOG ARE MY OWN PERSONAL OPINIONS. THEY DO NOT REFLECT THE OPINIONS OF MY COMPANY!</vt:lpstr>
      <vt:lpstr>Real Estate or Info?</vt:lpstr>
      <vt:lpstr>Listing Syndication</vt:lpstr>
      <vt:lpstr>Listing Data Feeds</vt:lpstr>
      <vt:lpstr>PowerPoint Presentation</vt:lpstr>
      <vt:lpstr>PowerPoint Presentation</vt:lpstr>
      <vt:lpstr>PowerPoint Presentation</vt:lpstr>
      <vt:lpstr>Here’s how you know!</vt:lpstr>
      <vt:lpstr>Check the information for correctness</vt:lpstr>
      <vt:lpstr>Correct Errors….</vt:lpstr>
      <vt:lpstr>Keep at it!!!!</vt:lpstr>
      <vt:lpstr>A little advice from Inman</vt:lpstr>
      <vt:lpstr>NAR MLS Rules and Regulations</vt:lpstr>
      <vt:lpstr>MLS Rules and Regulations  Branded vs. Unbranded Tours</vt:lpstr>
      <vt:lpstr>Copyright Issues…….</vt:lpstr>
      <vt:lpstr>It’s a MESS out there!</vt:lpstr>
      <vt:lpstr>The pictures in the MLS are copyrighted to the MLS!</vt:lpstr>
      <vt:lpstr>It’s a Puzzle- Do you understand the pieces?</vt:lpstr>
      <vt:lpstr>PowerPoint Presentation</vt:lpstr>
      <vt:lpstr>Professional Standards Committees</vt:lpstr>
      <vt:lpstr>Thanks for joining me today!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 clubs that aren’t secret!</dc:title>
  <dc:creator>Marcie Roggow</dc:creator>
  <cp:lastModifiedBy>Marcie Roggow</cp:lastModifiedBy>
  <cp:revision>2</cp:revision>
  <dcterms:created xsi:type="dcterms:W3CDTF">2016-11-18T22:14:49Z</dcterms:created>
  <dcterms:modified xsi:type="dcterms:W3CDTF">2016-11-18T22:28:31Z</dcterms:modified>
</cp:coreProperties>
</file>